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62" r:id="rId3"/>
    <p:sldId id="266" r:id="rId4"/>
    <p:sldId id="265" r:id="rId5"/>
    <p:sldId id="264" r:id="rId6"/>
    <p:sldId id="263" r:id="rId7"/>
    <p:sldId id="259" r:id="rId8"/>
    <p:sldId id="261" r:id="rId9"/>
    <p:sldId id="260" r:id="rId10"/>
    <p:sldId id="267" r:id="rId11"/>
    <p:sldId id="268" r:id="rId12"/>
    <p:sldId id="269" r:id="rId13"/>
    <p:sldId id="270" r:id="rId14"/>
    <p:sldId id="271" r:id="rId15"/>
    <p:sldId id="274" r:id="rId16"/>
    <p:sldId id="279" r:id="rId17"/>
    <p:sldId id="275" r:id="rId18"/>
    <p:sldId id="280" r:id="rId19"/>
    <p:sldId id="276" r:id="rId20"/>
    <p:sldId id="278" r:id="rId21"/>
    <p:sldId id="273" r:id="rId22"/>
    <p:sldId id="277" r:id="rId23"/>
    <p:sldId id="281" r:id="rId24"/>
    <p:sldId id="282" r:id="rId25"/>
  </p:sldIdLst>
  <p:sldSz cx="12192000" cy="6858000"/>
  <p:notesSz cx="6858000" cy="9144000"/>
  <p:defaultTextStyle>
    <a:defPPr>
      <a:defRPr lang="en-L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D0D0D"/>
    <a:srgbClr val="DCDCDC"/>
    <a:srgbClr val="77E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–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88"/>
    <p:restoredTop sz="94718"/>
  </p:normalViewPr>
  <p:slideViewPr>
    <p:cSldViewPr snapToGrid="0">
      <p:cViewPr varScale="1">
        <p:scale>
          <a:sx n="117" d="100"/>
          <a:sy n="117" d="100"/>
        </p:scale>
        <p:origin x="40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0.svg>
</file>

<file path=ppt/media/image11.jpeg>
</file>

<file path=ppt/media/image12.png>
</file>

<file path=ppt/media/image13.png>
</file>

<file path=ppt/media/image14.png>
</file>

<file path=ppt/media/image15.jpg>
</file>

<file path=ppt/media/image16.jpg>
</file>

<file path=ppt/media/image2.jpg>
</file>

<file path=ppt/media/image3.png>
</file>

<file path=ppt/media/image4.jp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L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A171DC-4BD2-9041-9621-02A50A348FAD}" type="datetimeFigureOut">
              <a:rPr lang="en-LK" smtClean="0"/>
              <a:t>2024-03-05</a:t>
            </a:fld>
            <a:endParaRPr lang="en-L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L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L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291F86-C117-1F47-961E-AEFDF1FE2704}" type="slidenum">
              <a:rPr lang="en-LK" smtClean="0"/>
              <a:t>‹#›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42200142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291F86-C117-1F47-961E-AEFDF1FE2704}" type="slidenum">
              <a:rPr lang="en-LK" smtClean="0"/>
              <a:t>11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39144309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291F86-C117-1F47-961E-AEFDF1FE2704}" type="slidenum">
              <a:rPr lang="en-LK" smtClean="0"/>
              <a:t>12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26596207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291F86-C117-1F47-961E-AEFDF1FE2704}" type="slidenum">
              <a:rPr lang="en-LK" smtClean="0"/>
              <a:t>13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11740981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EEF6B-37EC-F4A5-FF3B-106351EB72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L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A3BFC9-D17C-792C-1E0F-4DE15DF465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L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642DA2-7AFA-A128-524E-EE6EF12D3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B1409-5A57-414A-8901-EFAE246F4F63}" type="datetimeFigureOut">
              <a:rPr lang="en-LK" smtClean="0"/>
              <a:t>2024-03-05</a:t>
            </a:fld>
            <a:endParaRPr lang="en-L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3C9A8B-014A-6AA1-2CF4-3BFA9D3CB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B59E6D-25F0-71BF-ECC4-1281D7922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10219-D3BE-A74D-B5EE-9446676EB421}" type="slidenum">
              <a:rPr lang="en-LK" smtClean="0"/>
              <a:t>‹#›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1594285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F220D3-D771-EA0F-5377-BB51D7565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L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9558C2-EDD8-917E-CE38-A83C74E22A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2B52A3-620C-B6E5-3279-7CA07CDA30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B1409-5A57-414A-8901-EFAE246F4F63}" type="datetimeFigureOut">
              <a:rPr lang="en-LK" smtClean="0"/>
              <a:t>2024-03-05</a:t>
            </a:fld>
            <a:endParaRPr lang="en-L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AB24C2-EA70-0E03-3AF1-1EE46C21A7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E64259-A973-8BB7-8AE4-42B697E94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10219-D3BE-A74D-B5EE-9446676EB421}" type="slidenum">
              <a:rPr lang="en-LK" smtClean="0"/>
              <a:t>‹#›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23892137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53A6528-7AEB-F4E0-9132-B03C356738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L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6C5AC2-C8D4-36F4-54EF-EB5FD8A694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E633F0-1381-F43D-BE10-84EB46EA4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B1409-5A57-414A-8901-EFAE246F4F63}" type="datetimeFigureOut">
              <a:rPr lang="en-LK" smtClean="0"/>
              <a:t>2024-03-05</a:t>
            </a:fld>
            <a:endParaRPr lang="en-L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6655F7-65B0-FBBD-D176-CD92B0F84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782A8F-73E2-FD2C-83D7-B392A483E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10219-D3BE-A74D-B5EE-9446676EB421}" type="slidenum">
              <a:rPr lang="en-LK" smtClean="0"/>
              <a:t>‹#›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2978922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C62C9-E7BC-206A-2162-DEDA70876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L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D3BC61-2F1F-DCCC-2200-95D007E78F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040F68-2FE3-D98C-A077-598FE5FB1B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B1409-5A57-414A-8901-EFAE246F4F63}" type="datetimeFigureOut">
              <a:rPr lang="en-LK" smtClean="0"/>
              <a:t>2024-03-05</a:t>
            </a:fld>
            <a:endParaRPr lang="en-L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902E31-90A3-1347-6D74-1725D41B8F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7115F6-23C9-F8CF-3A42-92B4AC5F0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10219-D3BE-A74D-B5EE-9446676EB421}" type="slidenum">
              <a:rPr lang="en-LK" smtClean="0"/>
              <a:t>‹#›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41437832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6DE27A-8E9F-E5AF-F9C1-125210FE3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L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B35695-A0F5-1FE0-D416-5E20DB2505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3019FA-13E9-19DB-CEBF-AD849F64D6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B1409-5A57-414A-8901-EFAE246F4F63}" type="datetimeFigureOut">
              <a:rPr lang="en-LK" smtClean="0"/>
              <a:t>2024-03-05</a:t>
            </a:fld>
            <a:endParaRPr lang="en-L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84435F-3EAC-8C52-8123-B18AEA67F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90FD4C-F20A-20B1-4B7E-F7A20866F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10219-D3BE-A74D-B5EE-9446676EB421}" type="slidenum">
              <a:rPr lang="en-LK" smtClean="0"/>
              <a:t>‹#›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24262337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489E8-9167-490A-874D-CFA7C0B25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L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301911-DD07-BA95-C0CD-AA03C5668E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88C611-975D-A7A5-1816-29CB484A61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97380C-41C3-2EA4-5A52-DDF8E45B47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B1409-5A57-414A-8901-EFAE246F4F63}" type="datetimeFigureOut">
              <a:rPr lang="en-LK" smtClean="0"/>
              <a:t>2024-03-05</a:t>
            </a:fld>
            <a:endParaRPr lang="en-L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FA0F56-8998-A7DF-0D70-32A9DA43CB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9DD56B-CC3B-D7A4-4AF5-CA1638304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10219-D3BE-A74D-B5EE-9446676EB421}" type="slidenum">
              <a:rPr lang="en-LK" smtClean="0"/>
              <a:t>‹#›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11965361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8834C-4FD8-B92E-F8E5-E0C253326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L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0626FB-BFAC-573C-8DF2-1A43A68B9E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322BD8-8BEF-B710-7E7D-F60FCE3B1D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75894D-6ACB-B09C-66D2-4021AAE552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B22D32F-2915-84BE-F811-E9FD517CE8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CD34366-4726-59D6-23B9-3ECE69AA42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B1409-5A57-414A-8901-EFAE246F4F63}" type="datetimeFigureOut">
              <a:rPr lang="en-LK" smtClean="0"/>
              <a:t>2024-03-05</a:t>
            </a:fld>
            <a:endParaRPr lang="en-L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362921-8245-7229-1FBC-D9E0885EA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1290C5-6FEC-A2C4-115D-4A7C51C44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10219-D3BE-A74D-B5EE-9446676EB421}" type="slidenum">
              <a:rPr lang="en-LK" smtClean="0"/>
              <a:t>‹#›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34260317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257CCF-82C0-7985-431B-B65A144BF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L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C439AEE-5BB1-C8A4-8355-1D9C506B2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B1409-5A57-414A-8901-EFAE246F4F63}" type="datetimeFigureOut">
              <a:rPr lang="en-LK" smtClean="0"/>
              <a:t>2024-03-05</a:t>
            </a:fld>
            <a:endParaRPr lang="en-L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0C300D-35EB-59C9-E192-DD318D43E3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9A3B3A-11DC-AF05-AB7A-3E953F5E2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10219-D3BE-A74D-B5EE-9446676EB421}" type="slidenum">
              <a:rPr lang="en-LK" smtClean="0"/>
              <a:t>‹#›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1754432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8CD3DC2-B011-FF66-8D5E-A5C3D72B72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B1409-5A57-414A-8901-EFAE246F4F63}" type="datetimeFigureOut">
              <a:rPr lang="en-LK" smtClean="0"/>
              <a:t>2024-03-05</a:t>
            </a:fld>
            <a:endParaRPr lang="en-L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24D0A8-BDD2-4B59-8499-44BE0CB21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AEA2EA-4407-B9E3-8083-6DCDED5F0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10219-D3BE-A74D-B5EE-9446676EB421}" type="slidenum">
              <a:rPr lang="en-LK" smtClean="0"/>
              <a:t>‹#›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3329123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57A66-DF75-1EC8-4F3A-CB7789456D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L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DA90-F792-C289-7D8C-2B91012C73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F0BE2D-3508-70B7-1E55-4378610F0F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2A8891-0148-18CD-7EEE-A3D347465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B1409-5A57-414A-8901-EFAE246F4F63}" type="datetimeFigureOut">
              <a:rPr lang="en-LK" smtClean="0"/>
              <a:t>2024-03-05</a:t>
            </a:fld>
            <a:endParaRPr lang="en-L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DD0CE2-8015-6EFE-362F-4987A6A5A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843864-7C52-AC89-32EC-D439013E9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10219-D3BE-A74D-B5EE-9446676EB421}" type="slidenum">
              <a:rPr lang="en-LK" smtClean="0"/>
              <a:t>‹#›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6684415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4D3586-1166-0BBB-6F00-7F126999E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L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EFD99D6-9121-CDDF-99D3-100D269A34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L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ADE8F5-5144-70FE-A06C-337C9505DE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E4FC62-EA0B-4A40-8A22-4DD205C29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B1409-5A57-414A-8901-EFAE246F4F63}" type="datetimeFigureOut">
              <a:rPr lang="en-LK" smtClean="0"/>
              <a:t>2024-03-05</a:t>
            </a:fld>
            <a:endParaRPr lang="en-L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05F145-C529-8648-8A94-8755B1895E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362455-9764-2A97-1317-1CA5F647E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10219-D3BE-A74D-B5EE-9446676EB421}" type="slidenum">
              <a:rPr lang="en-LK" smtClean="0"/>
              <a:t>‹#›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13171896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ACE2D40-EE79-7A4C-8E4C-4BD18ECCA0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L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611C05-7D99-99D6-F8B9-6EFD2B6B39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61FF3F-0459-5567-CC9D-4A1FC443F4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61B1409-5A57-414A-8901-EFAE246F4F63}" type="datetimeFigureOut">
              <a:rPr lang="en-LK" smtClean="0"/>
              <a:t>2024-03-05</a:t>
            </a:fld>
            <a:endParaRPr lang="en-L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67C4B4-8970-ABB1-5E38-DC516EC20B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L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C5521F-9A7D-7A60-BB09-32B90F5D08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BC10219-D3BE-A74D-B5EE-9446676EB421}" type="slidenum">
              <a:rPr lang="en-LK" smtClean="0"/>
              <a:t>‹#›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8333505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L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everal buoys in the water&#10;&#10;Description automatically generated">
            <a:extLst>
              <a:ext uri="{FF2B5EF4-FFF2-40B4-BE49-F238E27FC236}">
                <a16:creationId xmlns:a16="http://schemas.microsoft.com/office/drawing/2014/main" id="{36E825D5-413E-9FA5-363A-68B1C8B766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AA60D84-B9E9-264D-3BAC-D517FFBEB87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">
                <a:schemeClr val="accent1">
                  <a:lumMod val="5000"/>
                  <a:lumOff val="95000"/>
                  <a:alpha val="0"/>
                </a:schemeClr>
              </a:gs>
              <a:gs pos="98000">
                <a:schemeClr val="tx1"/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K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B8ED7F-690F-0691-427D-0C75C930CC9B}"/>
              </a:ext>
            </a:extLst>
          </p:cNvPr>
          <p:cNvSpPr txBox="1"/>
          <p:nvPr/>
        </p:nvSpPr>
        <p:spPr>
          <a:xfrm>
            <a:off x="5366838" y="814714"/>
            <a:ext cx="6508568" cy="2766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LK" sz="40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REMOTELY NAVIGATED </a:t>
            </a:r>
            <a:br>
              <a:rPr lang="en-LK" sz="40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LK" sz="40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AUTOMATED WATER QUALITY </a:t>
            </a:r>
          </a:p>
          <a:p>
            <a:pPr algn="ctr">
              <a:lnSpc>
                <a:spcPct val="150000"/>
              </a:lnSpc>
            </a:pPr>
            <a:r>
              <a:rPr lang="en-LK" sz="40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SAMPLING SYSTEM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4C500837-B5F1-6E8B-B69F-032748650ACB}"/>
              </a:ext>
            </a:extLst>
          </p:cNvPr>
          <p:cNvCxnSpPr/>
          <p:nvPr/>
        </p:nvCxnSpPr>
        <p:spPr>
          <a:xfrm>
            <a:off x="5442131" y="3755571"/>
            <a:ext cx="635798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3548F8B7-78FB-57A7-AA42-14F4A4F5DD98}"/>
              </a:ext>
            </a:extLst>
          </p:cNvPr>
          <p:cNvSpPr txBox="1"/>
          <p:nvPr/>
        </p:nvSpPr>
        <p:spPr>
          <a:xfrm>
            <a:off x="7091679" y="4021761"/>
            <a:ext cx="35110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2800" dirty="0">
                <a:solidFill>
                  <a:schemeClr val="bg1"/>
                </a:solidFill>
              </a:rPr>
              <a:t>Presented by: PEP_11</a:t>
            </a:r>
          </a:p>
        </p:txBody>
      </p:sp>
    </p:spTree>
    <p:extLst>
      <p:ext uri="{BB962C8B-B14F-4D97-AF65-F5344CB8AC3E}">
        <p14:creationId xmlns:p14="http://schemas.microsoft.com/office/powerpoint/2010/main" val="1666260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Hexagon 3">
            <a:extLst>
              <a:ext uri="{FF2B5EF4-FFF2-40B4-BE49-F238E27FC236}">
                <a16:creationId xmlns:a16="http://schemas.microsoft.com/office/drawing/2014/main" id="{38ABEBF8-AB23-A59F-CFCD-D461CD0B4F45}"/>
              </a:ext>
            </a:extLst>
          </p:cNvPr>
          <p:cNvSpPr/>
          <p:nvPr/>
        </p:nvSpPr>
        <p:spPr>
          <a:xfrm rot="5400000">
            <a:off x="1826533" y="802386"/>
            <a:ext cx="2764507" cy="2446669"/>
          </a:xfrm>
          <a:prstGeom prst="hexagon">
            <a:avLst/>
          </a:prstGeom>
          <a:blipFill dpi="0" rotWithShape="0">
            <a:blip r:embed="rId2"/>
            <a:srcRect/>
            <a:stretch>
              <a:fillRect/>
            </a:stretch>
          </a:blipFill>
          <a:ln>
            <a:noFill/>
          </a:ln>
          <a:effectLst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K"/>
          </a:p>
        </p:txBody>
      </p:sp>
      <p:sp>
        <p:nvSpPr>
          <p:cNvPr id="8" name="Hexagon 7">
            <a:extLst>
              <a:ext uri="{FF2B5EF4-FFF2-40B4-BE49-F238E27FC236}">
                <a16:creationId xmlns:a16="http://schemas.microsoft.com/office/drawing/2014/main" id="{21C520BC-DA9F-D763-D575-9C68588190FE}"/>
              </a:ext>
            </a:extLst>
          </p:cNvPr>
          <p:cNvSpPr/>
          <p:nvPr/>
        </p:nvSpPr>
        <p:spPr>
          <a:xfrm rot="5400000">
            <a:off x="565319" y="3002068"/>
            <a:ext cx="2764507" cy="2446669"/>
          </a:xfrm>
          <a:prstGeom prst="hexagon">
            <a:avLst/>
          </a:prstGeom>
          <a:blipFill dpi="0" rotWithShape="0">
            <a:blip r:embed="rId3"/>
            <a:srcRect/>
            <a:stretch>
              <a:fillRect/>
            </a:stretch>
          </a:blipFill>
          <a:ln>
            <a:noFill/>
          </a:ln>
          <a:effectLst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K"/>
          </a:p>
        </p:txBody>
      </p:sp>
      <p:sp>
        <p:nvSpPr>
          <p:cNvPr id="9" name="Hexagon 8">
            <a:extLst>
              <a:ext uri="{FF2B5EF4-FFF2-40B4-BE49-F238E27FC236}">
                <a16:creationId xmlns:a16="http://schemas.microsoft.com/office/drawing/2014/main" id="{E08EE8C2-26D9-DD86-7A3B-0B29EAA0B314}"/>
              </a:ext>
            </a:extLst>
          </p:cNvPr>
          <p:cNvSpPr/>
          <p:nvPr/>
        </p:nvSpPr>
        <p:spPr>
          <a:xfrm rot="5400000">
            <a:off x="3073402" y="3002068"/>
            <a:ext cx="2764507" cy="2446669"/>
          </a:xfrm>
          <a:prstGeom prst="hexagon">
            <a:avLst/>
          </a:prstGeom>
          <a:blipFill dpi="0" rotWithShape="0">
            <a:blip r:embed="rId4"/>
            <a:srcRect/>
            <a:stretch>
              <a:fillRect/>
            </a:stretch>
          </a:blipFill>
          <a:ln>
            <a:noFill/>
          </a:ln>
          <a:effectLst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K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246AFDE-A473-AB42-585D-513677DB9AC1}"/>
              </a:ext>
            </a:extLst>
          </p:cNvPr>
          <p:cNvCxnSpPr/>
          <p:nvPr/>
        </p:nvCxnSpPr>
        <p:spPr>
          <a:xfrm>
            <a:off x="5959545" y="195085"/>
            <a:ext cx="0" cy="6549736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B9C14D54-5185-3F5D-0EC3-DF75077FABF3}"/>
              </a:ext>
            </a:extLst>
          </p:cNvPr>
          <p:cNvSpPr txBox="1"/>
          <p:nvPr/>
        </p:nvSpPr>
        <p:spPr>
          <a:xfrm>
            <a:off x="6232456" y="1258099"/>
            <a:ext cx="483916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v"/>
            </a:pPr>
            <a:r>
              <a:rPr lang="en-LK" sz="2000" dirty="0"/>
              <a:t>Ne</a:t>
            </a:r>
            <a:r>
              <a:rPr lang="en-GB" sz="2000" dirty="0"/>
              <a:t>cess</a:t>
            </a:r>
            <a:r>
              <a:rPr lang="en-LK" sz="2000" dirty="0"/>
              <a:t>ity of human presence at the sampling location.</a:t>
            </a:r>
          </a:p>
          <a:p>
            <a:endParaRPr lang="en-LK" sz="2000" dirty="0"/>
          </a:p>
          <a:p>
            <a:endParaRPr lang="en-LK" sz="2000" dirty="0"/>
          </a:p>
          <a:p>
            <a:pPr marL="285750" indent="-285750">
              <a:buFont typeface="Wingdings" pitchFamily="2" charset="2"/>
              <a:buChar char="v"/>
            </a:pPr>
            <a:r>
              <a:rPr lang="en-LK" sz="2000" dirty="0"/>
              <a:t>Major problems,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LK" sz="2000" dirty="0"/>
              <a:t>Limited Data Collection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LK" sz="2000" dirty="0"/>
              <a:t>Safety issues 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LK" sz="2000" dirty="0"/>
              <a:t>Inaccessibility of Real-Time Data</a:t>
            </a:r>
            <a:endParaRPr lang="si-LK" sz="2000" dirty="0"/>
          </a:p>
          <a:p>
            <a:pPr marL="742950" lvl="1" indent="-285750">
              <a:buFont typeface="Wingdings" pitchFamily="2" charset="2"/>
              <a:buChar char="Ø"/>
            </a:pPr>
            <a:r>
              <a:rPr lang="en-US" sz="2000" dirty="0"/>
              <a:t>Physical inaccessibility to certain areas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US" sz="2000" dirty="0"/>
              <a:t>Cost &amp; Resource burden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US" sz="2000" dirty="0"/>
              <a:t>Limited data analysis</a:t>
            </a:r>
            <a:endParaRPr lang="en-LK" sz="20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3ECBB67-FC52-E41A-E869-A55F5723AC1E}"/>
              </a:ext>
            </a:extLst>
          </p:cNvPr>
          <p:cNvSpPr txBox="1"/>
          <p:nvPr/>
        </p:nvSpPr>
        <p:spPr>
          <a:xfrm>
            <a:off x="9840047" y="6419395"/>
            <a:ext cx="22214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1600" dirty="0"/>
              <a:t>Presenter – IT22310132</a:t>
            </a:r>
          </a:p>
        </p:txBody>
      </p:sp>
    </p:spTree>
    <p:extLst>
      <p:ext uri="{BB962C8B-B14F-4D97-AF65-F5344CB8AC3E}">
        <p14:creationId xmlns:p14="http://schemas.microsoft.com/office/powerpoint/2010/main" val="3619748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75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75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750"/>
                            </p:stCondLst>
                            <p:childTnLst>
                              <p:par>
                                <p:cTn id="34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250"/>
                            </p:stCondLst>
                            <p:childTnLst>
                              <p:par>
                                <p:cTn id="40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750"/>
                            </p:stCondLst>
                            <p:childTnLst>
                              <p:par>
                                <p:cTn id="46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250"/>
                            </p:stCondLst>
                            <p:childTnLst>
                              <p:par>
                                <p:cTn id="52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2750"/>
                            </p:stCondLst>
                            <p:childTnLst>
                              <p:par>
                                <p:cTn id="58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3250"/>
                            </p:stCondLst>
                            <p:childTnLst>
                              <p:par>
                                <p:cTn id="64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Rectangle 83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3F3FC0B-F421-E4D8-8390-15B2C3CE4DA3}"/>
              </a:ext>
            </a:extLst>
          </p:cNvPr>
          <p:cNvSpPr txBox="1"/>
          <p:nvPr/>
        </p:nvSpPr>
        <p:spPr>
          <a:xfrm>
            <a:off x="556532" y="643467"/>
            <a:ext cx="11210925" cy="7448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SOLUTION ARCHITECTURE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89ADC8A8-2D4F-1FBE-37C6-4CAF5C7911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3882" y="1498581"/>
            <a:ext cx="9976223" cy="4881437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3370D1A3-E8AF-1284-8B89-F741A8CEE497}"/>
              </a:ext>
            </a:extLst>
          </p:cNvPr>
          <p:cNvSpPr txBox="1"/>
          <p:nvPr/>
        </p:nvSpPr>
        <p:spPr>
          <a:xfrm>
            <a:off x="9840047" y="6419395"/>
            <a:ext cx="22214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1600" dirty="0"/>
              <a:t>Presenter – IT22310132</a:t>
            </a:r>
          </a:p>
        </p:txBody>
      </p:sp>
    </p:spTree>
    <p:extLst>
      <p:ext uri="{BB962C8B-B14F-4D97-AF65-F5344CB8AC3E}">
        <p14:creationId xmlns:p14="http://schemas.microsoft.com/office/powerpoint/2010/main" val="612404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9" name="Rectangle 88">
            <a:extLst>
              <a:ext uri="{FF2B5EF4-FFF2-40B4-BE49-F238E27FC236}">
                <a16:creationId xmlns:a16="http://schemas.microsoft.com/office/drawing/2014/main" id="{0B9EE3F3-89B7-43C3-8651-C4C968309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3F3FC0B-F421-E4D8-8390-15B2C3CE4DA3}"/>
              </a:ext>
            </a:extLst>
          </p:cNvPr>
          <p:cNvSpPr txBox="1"/>
          <p:nvPr/>
        </p:nvSpPr>
        <p:spPr>
          <a:xfrm>
            <a:off x="411480" y="991443"/>
            <a:ext cx="4443154" cy="108781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Benefits</a:t>
            </a: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33AE4636-AEEC-45D6-84D4-7AC2DA48EC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8D9CE0F4-2EB2-4F1F-8AAC-DB3571D9F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5541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89ADC8A8-2D4F-1FBE-37C6-4CAF5C7911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4129" y="1295714"/>
            <a:ext cx="7597871" cy="371769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7DD69DD-0D53-AB71-2DBD-76B000E77C60}"/>
              </a:ext>
            </a:extLst>
          </p:cNvPr>
          <p:cNvSpPr txBox="1"/>
          <p:nvPr/>
        </p:nvSpPr>
        <p:spPr>
          <a:xfrm>
            <a:off x="411479" y="2618509"/>
            <a:ext cx="438912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LK" dirty="0"/>
              <a:t>Improved Data Collection</a:t>
            </a:r>
          </a:p>
          <a:p>
            <a:endParaRPr lang="en-LK" dirty="0"/>
          </a:p>
          <a:p>
            <a:pPr marL="285750" indent="-285750">
              <a:buFont typeface="Wingdings" pitchFamily="2" charset="2"/>
              <a:buChar char="Ø"/>
            </a:pPr>
            <a:r>
              <a:rPr lang="en-LK"/>
              <a:t>Enhanced safety</a:t>
            </a:r>
            <a:endParaRPr lang="en-LK" dirty="0"/>
          </a:p>
          <a:p>
            <a:endParaRPr lang="en-LK" dirty="0"/>
          </a:p>
          <a:p>
            <a:pPr marL="285750" indent="-285750">
              <a:buFont typeface="Wingdings" pitchFamily="2" charset="2"/>
              <a:buChar char="Ø"/>
            </a:pPr>
            <a:r>
              <a:rPr lang="en-LK" dirty="0"/>
              <a:t>Increased Data Accuracy</a:t>
            </a:r>
          </a:p>
          <a:p>
            <a:endParaRPr lang="en-LK" dirty="0"/>
          </a:p>
          <a:p>
            <a:pPr marL="285750" indent="-285750">
              <a:buFont typeface="Wingdings" pitchFamily="2" charset="2"/>
              <a:buChar char="Ø"/>
            </a:pPr>
            <a:r>
              <a:rPr lang="en-LK" dirty="0"/>
              <a:t>Real-</a:t>
            </a:r>
            <a:r>
              <a:rPr lang="en-GB" dirty="0"/>
              <a:t>t</a:t>
            </a:r>
            <a:r>
              <a:rPr lang="en-LK" dirty="0"/>
              <a:t>ime data access &amp; analysis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36CE001-1F12-72AC-F253-E15138BE2AEA}"/>
              </a:ext>
            </a:extLst>
          </p:cNvPr>
          <p:cNvSpPr txBox="1"/>
          <p:nvPr/>
        </p:nvSpPr>
        <p:spPr>
          <a:xfrm>
            <a:off x="9840047" y="6419395"/>
            <a:ext cx="22214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1600" dirty="0"/>
              <a:t>Presenter – IT22032874</a:t>
            </a:r>
          </a:p>
        </p:txBody>
      </p:sp>
    </p:spTree>
    <p:extLst>
      <p:ext uri="{BB962C8B-B14F-4D97-AF65-F5344CB8AC3E}">
        <p14:creationId xmlns:p14="http://schemas.microsoft.com/office/powerpoint/2010/main" val="28791949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Red boat in water">
            <a:extLst>
              <a:ext uri="{FF2B5EF4-FFF2-40B4-BE49-F238E27FC236}">
                <a16:creationId xmlns:a16="http://schemas.microsoft.com/office/drawing/2014/main" id="{EF05977E-BC4F-8C41-7920-C71618E88A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69" r="2514" b="-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BFE146-7E26-0D6D-5DF4-A33F70705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090" y="681037"/>
            <a:ext cx="3822189" cy="1045837"/>
          </a:xfrm>
        </p:spPr>
        <p:txBody>
          <a:bodyPr>
            <a:normAutofit/>
          </a:bodyPr>
          <a:lstStyle/>
          <a:p>
            <a:r>
              <a:rPr lang="en-LK" sz="4000" b="1" dirty="0"/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03DCE-A1EB-FCCC-2956-5F556D9BD8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645" y="2133600"/>
            <a:ext cx="4463744" cy="4043363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v"/>
            </a:pPr>
            <a:r>
              <a:rPr lang="en-GB" sz="2000" dirty="0"/>
              <a:t>To develop a water quality measurement system that can be mounted on a remotely navigated boat. </a:t>
            </a:r>
          </a:p>
          <a:p>
            <a:pPr lvl="1">
              <a:buFont typeface="Wingdings" pitchFamily="2" charset="2"/>
              <a:buChar char="Ø"/>
            </a:pPr>
            <a:r>
              <a:rPr lang="en-GB" sz="1800" dirty="0"/>
              <a:t>Water pollution monitoring</a:t>
            </a:r>
          </a:p>
          <a:p>
            <a:pPr lvl="1">
              <a:buFont typeface="Wingdings" pitchFamily="2" charset="2"/>
              <a:buChar char="Ø"/>
            </a:pPr>
            <a:endParaRPr lang="en-GB" sz="1800" dirty="0"/>
          </a:p>
          <a:p>
            <a:pPr lvl="1">
              <a:buFont typeface="Wingdings" pitchFamily="2" charset="2"/>
              <a:buChar char="Ø"/>
            </a:pPr>
            <a:r>
              <a:rPr lang="en-GB" sz="1800" dirty="0"/>
              <a:t>Reducing associated costs &amp; manpower</a:t>
            </a:r>
          </a:p>
          <a:p>
            <a:pPr marL="457200" lvl="1" indent="0">
              <a:buNone/>
            </a:pPr>
            <a:endParaRPr lang="en-GB" sz="1800" dirty="0"/>
          </a:p>
          <a:p>
            <a:pPr lvl="1">
              <a:buFont typeface="Wingdings" pitchFamily="2" charset="2"/>
              <a:buChar char="Ø"/>
            </a:pPr>
            <a:r>
              <a:rPr lang="en-GB" sz="1800" dirty="0"/>
              <a:t>User Accessibility</a:t>
            </a:r>
            <a:endParaRPr lang="en-LK" sz="1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61051B-A7C7-3040-ACA0-ED080499CA27}"/>
              </a:ext>
            </a:extLst>
          </p:cNvPr>
          <p:cNvSpPr txBox="1"/>
          <p:nvPr/>
        </p:nvSpPr>
        <p:spPr>
          <a:xfrm>
            <a:off x="9840047" y="6419395"/>
            <a:ext cx="22214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1600" dirty="0">
                <a:solidFill>
                  <a:schemeClr val="bg1"/>
                </a:solidFill>
              </a:rPr>
              <a:t>Presenter – IT22320728</a:t>
            </a:r>
          </a:p>
        </p:txBody>
      </p:sp>
    </p:spTree>
    <p:extLst>
      <p:ext uri="{BB962C8B-B14F-4D97-AF65-F5344CB8AC3E}">
        <p14:creationId xmlns:p14="http://schemas.microsoft.com/office/powerpoint/2010/main" val="2055847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yellow robotic arm with a black and silver arm&#10;&#10;Description automatically generated">
            <a:extLst>
              <a:ext uri="{FF2B5EF4-FFF2-40B4-BE49-F238E27FC236}">
                <a16:creationId xmlns:a16="http://schemas.microsoft.com/office/drawing/2014/main" id="{8FE585B0-4821-29B9-EE01-38DA512EB6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1" b="26062"/>
          <a:stretch/>
        </p:blipFill>
        <p:spPr>
          <a:xfrm>
            <a:off x="3696928" y="10"/>
            <a:ext cx="8495069" cy="685799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D2E34B-9AAE-28B8-4C36-AEFB9D3AC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595" y="306131"/>
            <a:ext cx="2662084" cy="608269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4000" b="1" dirty="0"/>
              <a:t>Procedures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BAE4EE9-CD01-EB1A-49E4-AA743DD81E92}"/>
              </a:ext>
            </a:extLst>
          </p:cNvPr>
          <p:cNvSpPr txBox="1"/>
          <p:nvPr/>
        </p:nvSpPr>
        <p:spPr>
          <a:xfrm>
            <a:off x="287596" y="1220521"/>
            <a:ext cx="4372794" cy="495644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marL="57150" indent="-285750">
              <a:lnSpc>
                <a:spcPct val="90000"/>
              </a:lnSpc>
              <a:spcAft>
                <a:spcPts val="2400"/>
              </a:spcAft>
              <a:buFont typeface="Wingdings" pitchFamily="2" charset="2"/>
              <a:buChar char="v"/>
            </a:pPr>
            <a:r>
              <a:rPr lang="en-US" sz="1900" b="1" dirty="0"/>
              <a:t>Flow of the project (Methodology)</a:t>
            </a:r>
          </a:p>
          <a:p>
            <a:pPr marL="57150" indent="-285750">
              <a:lnSpc>
                <a:spcPct val="90000"/>
              </a:lnSpc>
              <a:spcAft>
                <a:spcPts val="1200"/>
              </a:spcAft>
              <a:buFont typeface="Wingdings" pitchFamily="2" charset="2"/>
              <a:buChar char="Ø"/>
            </a:pPr>
            <a:r>
              <a:rPr lang="en-US" sz="1900" b="1" dirty="0"/>
              <a:t>Development of robotic arm</a:t>
            </a:r>
          </a:p>
          <a:p>
            <a:pPr marL="285750" indent="-228600">
              <a:lnSpc>
                <a:spcPct val="90000"/>
              </a:lnSpc>
              <a:buFont typeface="Courier New" panose="02070309020205020404" pitchFamily="49" charset="0"/>
              <a:buChar char="o"/>
            </a:pPr>
            <a:r>
              <a:rPr lang="en-US" sz="1700" dirty="0"/>
              <a:t>Define the requirements.</a:t>
            </a:r>
          </a:p>
          <a:p>
            <a:pPr marL="57150">
              <a:lnSpc>
                <a:spcPct val="90000"/>
              </a:lnSpc>
            </a:pPr>
            <a:endParaRPr lang="en-US" sz="1700" dirty="0"/>
          </a:p>
          <a:p>
            <a:pPr marL="285750" indent="-228600">
              <a:lnSpc>
                <a:spcPct val="90000"/>
              </a:lnSpc>
              <a:buFont typeface="Courier New" panose="02070309020205020404" pitchFamily="49" charset="0"/>
              <a:buChar char="o"/>
            </a:pPr>
            <a:r>
              <a:rPr lang="en-US" sz="1700" dirty="0"/>
              <a:t>Identify the range of motion.</a:t>
            </a:r>
          </a:p>
          <a:p>
            <a:pPr marL="57150">
              <a:lnSpc>
                <a:spcPct val="90000"/>
              </a:lnSpc>
            </a:pPr>
            <a:endParaRPr lang="en-US" sz="1700" dirty="0"/>
          </a:p>
          <a:p>
            <a:pPr marL="285750" indent="-228600">
              <a:lnSpc>
                <a:spcPct val="90000"/>
              </a:lnSpc>
              <a:buFont typeface="Courier New" panose="02070309020205020404" pitchFamily="49" charset="0"/>
              <a:buChar char="o"/>
            </a:pPr>
            <a:r>
              <a:rPr lang="en-US" sz="1700" dirty="0"/>
              <a:t>Determine the payload capacity.</a:t>
            </a:r>
          </a:p>
          <a:p>
            <a:pPr marL="57150">
              <a:lnSpc>
                <a:spcPct val="90000"/>
              </a:lnSpc>
            </a:pPr>
            <a:endParaRPr lang="en-US" sz="1700" dirty="0"/>
          </a:p>
          <a:p>
            <a:pPr marL="285750" indent="-228600">
              <a:lnSpc>
                <a:spcPct val="90000"/>
              </a:lnSpc>
              <a:buFont typeface="Courier New" panose="02070309020205020404" pitchFamily="49" charset="0"/>
              <a:buChar char="o"/>
            </a:pPr>
            <a:r>
              <a:rPr lang="en-US" sz="1700" dirty="0"/>
              <a:t>Choose suitable actuators.</a:t>
            </a:r>
          </a:p>
          <a:p>
            <a:pPr marL="57150">
              <a:lnSpc>
                <a:spcPct val="90000"/>
              </a:lnSpc>
            </a:pPr>
            <a:endParaRPr lang="en-US" sz="1700" dirty="0"/>
          </a:p>
          <a:p>
            <a:pPr marL="285750" indent="-228600">
              <a:lnSpc>
                <a:spcPct val="90000"/>
              </a:lnSpc>
              <a:buFont typeface="Courier New" panose="02070309020205020404" pitchFamily="49" charset="0"/>
              <a:buChar char="o"/>
            </a:pPr>
            <a:r>
              <a:rPr lang="en-US" sz="1700" dirty="0"/>
              <a:t>Program the robotic arm.</a:t>
            </a:r>
          </a:p>
          <a:p>
            <a:pPr marL="57150">
              <a:lnSpc>
                <a:spcPct val="90000"/>
              </a:lnSpc>
            </a:pPr>
            <a:endParaRPr lang="en-US" sz="1700" dirty="0"/>
          </a:p>
          <a:p>
            <a:pPr marL="285750" indent="-228600">
              <a:lnSpc>
                <a:spcPct val="90000"/>
              </a:lnSpc>
              <a:buFont typeface="Courier New" panose="02070309020205020404" pitchFamily="49" charset="0"/>
              <a:buChar char="o"/>
            </a:pPr>
            <a:r>
              <a:rPr lang="en-US" sz="1700" dirty="0"/>
              <a:t>Verify rotational and vertical movement capabilities of the robotic arm.</a:t>
            </a:r>
          </a:p>
          <a:p>
            <a:pPr marL="57150">
              <a:lnSpc>
                <a:spcPct val="90000"/>
              </a:lnSpc>
            </a:pPr>
            <a:endParaRPr lang="en-US" sz="1700" dirty="0"/>
          </a:p>
          <a:p>
            <a:pPr marL="285750" indent="-228600">
              <a:lnSpc>
                <a:spcPct val="90000"/>
              </a:lnSpc>
              <a:buFont typeface="Courier New" panose="02070309020205020404" pitchFamily="49" charset="0"/>
              <a:buChar char="o"/>
            </a:pPr>
            <a:r>
              <a:rPr lang="en-US" sz="1700" dirty="0"/>
              <a:t>Conduct comprehensive testing.</a:t>
            </a:r>
          </a:p>
          <a:p>
            <a:pPr marL="57150">
              <a:lnSpc>
                <a:spcPct val="90000"/>
              </a:lnSpc>
            </a:pPr>
            <a:endParaRPr lang="en-US" sz="1700" dirty="0"/>
          </a:p>
          <a:p>
            <a:pPr marL="285750" indent="-228600">
              <a:lnSpc>
                <a:spcPct val="90000"/>
              </a:lnSpc>
              <a:buFont typeface="Courier New" panose="02070309020205020404" pitchFamily="49" charset="0"/>
              <a:buChar char="o"/>
            </a:pPr>
            <a:r>
              <a:rPr lang="en-US" sz="1700" dirty="0"/>
              <a:t>Identify any design flaws or performance issues and fixing them.</a:t>
            </a:r>
          </a:p>
          <a:p>
            <a:pPr marL="57150">
              <a:lnSpc>
                <a:spcPct val="90000"/>
              </a:lnSpc>
            </a:pPr>
            <a:endParaRPr lang="en-US" sz="1700" dirty="0"/>
          </a:p>
          <a:p>
            <a:pPr marL="285750" indent="-228600">
              <a:lnSpc>
                <a:spcPct val="90000"/>
              </a:lnSpc>
              <a:buFont typeface="Courier New" panose="02070309020205020404" pitchFamily="49" charset="0"/>
              <a:buChar char="o"/>
            </a:pPr>
            <a:r>
              <a:rPr lang="en-US" sz="1700" dirty="0"/>
              <a:t>Deploy the finalized robotic arm system.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40ACE6-6CBA-9BD7-E586-3D3736982C3D}"/>
              </a:ext>
            </a:extLst>
          </p:cNvPr>
          <p:cNvSpPr txBox="1"/>
          <p:nvPr/>
        </p:nvSpPr>
        <p:spPr>
          <a:xfrm>
            <a:off x="9840047" y="6419395"/>
            <a:ext cx="22214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1600" dirty="0">
                <a:solidFill>
                  <a:schemeClr val="bg1"/>
                </a:solidFill>
              </a:rPr>
              <a:t>Presenter – IT22310132</a:t>
            </a:r>
          </a:p>
        </p:txBody>
      </p:sp>
    </p:spTree>
    <p:extLst>
      <p:ext uri="{BB962C8B-B14F-4D97-AF65-F5344CB8AC3E}">
        <p14:creationId xmlns:p14="http://schemas.microsoft.com/office/powerpoint/2010/main" val="1829737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Electronics protoboard">
            <a:extLst>
              <a:ext uri="{FF2B5EF4-FFF2-40B4-BE49-F238E27FC236}">
                <a16:creationId xmlns:a16="http://schemas.microsoft.com/office/drawing/2014/main" id="{8156405B-9B07-59FA-8E76-8678A77B5F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882" b="-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DA83516-7C72-2557-8F50-18CDEEAA4A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36542" y="1160206"/>
            <a:ext cx="4768645" cy="5250219"/>
          </a:xfrm>
        </p:spPr>
        <p:txBody>
          <a:bodyPr>
            <a:normAutofit/>
          </a:bodyPr>
          <a:lstStyle/>
          <a:p>
            <a:pPr>
              <a:spcAft>
                <a:spcPts val="1200"/>
              </a:spcAft>
              <a:buFont typeface="Wingdings" pitchFamily="2" charset="2"/>
              <a:buChar char="Ø"/>
            </a:pPr>
            <a:r>
              <a:rPr lang="en-US" sz="1800" b="1" dirty="0"/>
              <a:t>Reading pH values using a pH sensor</a:t>
            </a:r>
          </a:p>
          <a:p>
            <a:pPr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1600" dirty="0"/>
              <a:t>Identify the hardware requirements.</a:t>
            </a:r>
          </a:p>
          <a:p>
            <a:pPr marL="0" indent="0">
              <a:spcBef>
                <a:spcPts val="0"/>
              </a:spcBef>
              <a:buNone/>
            </a:pPr>
            <a:endParaRPr lang="en-US" sz="1600" dirty="0"/>
          </a:p>
          <a:p>
            <a:pPr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1600" dirty="0"/>
              <a:t>Draw the circuit diagram.</a:t>
            </a:r>
          </a:p>
          <a:p>
            <a:pPr marL="0" indent="0">
              <a:spcBef>
                <a:spcPts val="0"/>
              </a:spcBef>
              <a:buNone/>
            </a:pPr>
            <a:endParaRPr lang="en-US" sz="1600" dirty="0"/>
          </a:p>
          <a:p>
            <a:pPr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1600" dirty="0"/>
              <a:t>Wire the setup.</a:t>
            </a:r>
          </a:p>
          <a:p>
            <a:pPr marL="0" indent="0">
              <a:spcBef>
                <a:spcPts val="0"/>
              </a:spcBef>
              <a:buNone/>
            </a:pPr>
            <a:endParaRPr lang="en-US" sz="1600" dirty="0"/>
          </a:p>
          <a:p>
            <a:pPr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1600" dirty="0"/>
              <a:t>Program the microcontroller.</a:t>
            </a:r>
          </a:p>
          <a:p>
            <a:pPr marL="0" indent="0">
              <a:spcBef>
                <a:spcPts val="0"/>
              </a:spcBef>
              <a:buNone/>
            </a:pPr>
            <a:endParaRPr lang="en-US" sz="1600" dirty="0"/>
          </a:p>
          <a:p>
            <a:pPr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1600" dirty="0"/>
              <a:t>Calibrate the pH sensor.</a:t>
            </a:r>
          </a:p>
          <a:p>
            <a:pPr marL="0" indent="0">
              <a:spcBef>
                <a:spcPts val="0"/>
              </a:spcBef>
              <a:buNone/>
            </a:pPr>
            <a:endParaRPr lang="en-US" sz="1600" dirty="0"/>
          </a:p>
          <a:p>
            <a:pPr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1600" dirty="0"/>
              <a:t>Transmit pH data to a web-based dashboard.</a:t>
            </a:r>
          </a:p>
          <a:p>
            <a:pPr marL="0" indent="0">
              <a:spcBef>
                <a:spcPts val="0"/>
              </a:spcBef>
              <a:buNone/>
            </a:pPr>
            <a:endParaRPr lang="en-US" sz="1600" dirty="0"/>
          </a:p>
          <a:p>
            <a:pPr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1600" dirty="0"/>
              <a:t>Store the received data in a database.</a:t>
            </a:r>
          </a:p>
          <a:p>
            <a:pPr marL="0" indent="0">
              <a:spcBef>
                <a:spcPts val="0"/>
              </a:spcBef>
              <a:buNone/>
            </a:pPr>
            <a:endParaRPr lang="en-US" sz="1600" dirty="0"/>
          </a:p>
          <a:p>
            <a:pPr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1600" dirty="0"/>
              <a:t>Test the pH sensor device.</a:t>
            </a:r>
          </a:p>
          <a:p>
            <a:pPr marL="0" indent="0">
              <a:spcBef>
                <a:spcPts val="0"/>
              </a:spcBef>
              <a:buNone/>
            </a:pPr>
            <a:endParaRPr lang="en-US" sz="1600" dirty="0"/>
          </a:p>
          <a:p>
            <a:pPr>
              <a:spcBef>
                <a:spcPts val="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sz="1600" dirty="0"/>
              <a:t>Deploy the pH sensor device.</a:t>
            </a:r>
          </a:p>
          <a:p>
            <a:pPr>
              <a:spcBef>
                <a:spcPts val="0"/>
              </a:spcBef>
            </a:pPr>
            <a:endParaRPr lang="en-US" sz="1400" dirty="0"/>
          </a:p>
          <a:p>
            <a:pPr marL="0" indent="0">
              <a:spcBef>
                <a:spcPts val="0"/>
              </a:spcBef>
              <a:buNone/>
            </a:pPr>
            <a:endParaRPr lang="en-US" sz="14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EE08831-8576-8BD5-11D4-434EABC67E05}"/>
              </a:ext>
            </a:extLst>
          </p:cNvPr>
          <p:cNvSpPr txBox="1"/>
          <p:nvPr/>
        </p:nvSpPr>
        <p:spPr>
          <a:xfrm>
            <a:off x="9840047" y="6419395"/>
            <a:ext cx="22214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1600" dirty="0"/>
              <a:t>Presenter – IT22320728</a:t>
            </a:r>
          </a:p>
        </p:txBody>
      </p:sp>
    </p:spTree>
    <p:extLst>
      <p:ext uri="{BB962C8B-B14F-4D97-AF65-F5344CB8AC3E}">
        <p14:creationId xmlns:p14="http://schemas.microsoft.com/office/powerpoint/2010/main" val="1049665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Electronics protoboard">
            <a:extLst>
              <a:ext uri="{FF2B5EF4-FFF2-40B4-BE49-F238E27FC236}">
                <a16:creationId xmlns:a16="http://schemas.microsoft.com/office/drawing/2014/main" id="{5F3575CB-826A-456F-F898-E320D5AC37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882" b="-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DA83516-7C72-2557-8F50-18CDEEAA4A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88" y="1199535"/>
            <a:ext cx="5397288" cy="4977428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1200"/>
              </a:spcAft>
              <a:buFont typeface="Wingdings" pitchFamily="2" charset="2"/>
              <a:buChar char="Ø"/>
            </a:pPr>
            <a:r>
              <a:rPr lang="en-US" sz="1800" b="1" dirty="0"/>
              <a:t>Reading turbidity values using a turbidity sensor</a:t>
            </a:r>
          </a:p>
          <a:p>
            <a:pPr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1600" dirty="0"/>
              <a:t>Identify the hardware requirements.</a:t>
            </a:r>
          </a:p>
          <a:p>
            <a:pPr marL="0" indent="0">
              <a:spcBef>
                <a:spcPts val="0"/>
              </a:spcBef>
              <a:buNone/>
            </a:pPr>
            <a:endParaRPr lang="en-US" sz="1600" dirty="0"/>
          </a:p>
          <a:p>
            <a:pPr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1600" dirty="0"/>
              <a:t>Design the circuit diagram.</a:t>
            </a:r>
          </a:p>
          <a:p>
            <a:pPr marL="0" indent="0">
              <a:spcBef>
                <a:spcPts val="0"/>
              </a:spcBef>
              <a:buNone/>
            </a:pPr>
            <a:endParaRPr lang="en-US" sz="1600" dirty="0"/>
          </a:p>
          <a:p>
            <a:pPr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1600" dirty="0"/>
              <a:t>Wire the setup according to the circuit diagram.</a:t>
            </a:r>
          </a:p>
          <a:p>
            <a:pPr marL="0" indent="0">
              <a:spcBef>
                <a:spcPts val="0"/>
              </a:spcBef>
              <a:buNone/>
            </a:pPr>
            <a:endParaRPr lang="en-US" sz="1600" dirty="0"/>
          </a:p>
          <a:p>
            <a:pPr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1600" dirty="0"/>
              <a:t>Program the microcontroller to take necessary readings.</a:t>
            </a:r>
          </a:p>
          <a:p>
            <a:pPr marL="0" indent="0">
              <a:spcBef>
                <a:spcPts val="0"/>
              </a:spcBef>
              <a:buNone/>
            </a:pPr>
            <a:endParaRPr lang="en-US" sz="1600" dirty="0"/>
          </a:p>
          <a:p>
            <a:pPr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1600" dirty="0"/>
              <a:t>Calibrate the turbidity sensor.</a:t>
            </a:r>
          </a:p>
          <a:p>
            <a:pPr marL="0" indent="0">
              <a:spcBef>
                <a:spcPts val="0"/>
              </a:spcBef>
              <a:buNone/>
            </a:pPr>
            <a:endParaRPr lang="en-US" sz="1600" dirty="0"/>
          </a:p>
          <a:p>
            <a:pPr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1600" dirty="0"/>
              <a:t>Transmit data to a web-based dashboard.</a:t>
            </a:r>
          </a:p>
          <a:p>
            <a:pPr marL="0" indent="0">
              <a:spcBef>
                <a:spcPts val="0"/>
              </a:spcBef>
              <a:buNone/>
            </a:pPr>
            <a:endParaRPr lang="en-US" sz="1600" dirty="0"/>
          </a:p>
          <a:p>
            <a:pPr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1600" dirty="0"/>
              <a:t>Store the received data in a database.</a:t>
            </a:r>
          </a:p>
          <a:p>
            <a:pPr marL="0" indent="0">
              <a:spcBef>
                <a:spcPts val="0"/>
              </a:spcBef>
              <a:buNone/>
            </a:pPr>
            <a:endParaRPr lang="en-US" sz="1600" dirty="0"/>
          </a:p>
          <a:p>
            <a:pPr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1600" dirty="0"/>
              <a:t>Test the turbidity sensor device.</a:t>
            </a:r>
          </a:p>
          <a:p>
            <a:pPr marL="0" indent="0">
              <a:spcBef>
                <a:spcPts val="0"/>
              </a:spcBef>
              <a:buNone/>
            </a:pPr>
            <a:endParaRPr lang="en-US" sz="1600" dirty="0"/>
          </a:p>
          <a:p>
            <a:pPr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1600" dirty="0"/>
              <a:t>Deploy the turbidity sensor device.</a:t>
            </a:r>
          </a:p>
          <a:p>
            <a:pPr marL="0" indent="0">
              <a:spcBef>
                <a:spcPts val="0"/>
              </a:spcBef>
              <a:buNone/>
            </a:pPr>
            <a:endParaRPr lang="en-US" sz="14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B909CDF-57E1-D4AF-BBA4-07C16E546431}"/>
              </a:ext>
            </a:extLst>
          </p:cNvPr>
          <p:cNvSpPr txBox="1"/>
          <p:nvPr/>
        </p:nvSpPr>
        <p:spPr>
          <a:xfrm>
            <a:off x="9840047" y="6419395"/>
            <a:ext cx="22214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1600" dirty="0"/>
              <a:t>Presenter – IT22032874</a:t>
            </a:r>
          </a:p>
        </p:txBody>
      </p:sp>
    </p:spTree>
    <p:extLst>
      <p:ext uri="{BB962C8B-B14F-4D97-AF65-F5344CB8AC3E}">
        <p14:creationId xmlns:p14="http://schemas.microsoft.com/office/powerpoint/2010/main" val="2151488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1" name="Arc 30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8631348" y="490493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Freeform: Shape 27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Graphic 7" descr="Satellite">
            <a:extLst>
              <a:ext uri="{FF2B5EF4-FFF2-40B4-BE49-F238E27FC236}">
                <a16:creationId xmlns:a16="http://schemas.microsoft.com/office/drawing/2014/main" id="{CF1DD3DB-19ED-C4FC-4A6E-3E11AE596E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3182" y="955437"/>
            <a:ext cx="4777381" cy="4777381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0B7DC6E-6B94-FC1A-778F-F6C4B964DF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0361" y="1797246"/>
            <a:ext cx="5474110" cy="4777382"/>
          </a:xfrm>
        </p:spPr>
        <p:txBody>
          <a:bodyPr>
            <a:normAutofit/>
          </a:bodyPr>
          <a:lstStyle/>
          <a:p>
            <a:pPr marL="0" indent="0">
              <a:spcAft>
                <a:spcPts val="1200"/>
              </a:spcAft>
              <a:buNone/>
            </a:pPr>
            <a:endParaRPr lang="en-US" sz="1800" b="1" dirty="0"/>
          </a:p>
          <a:p>
            <a:pPr>
              <a:spcAft>
                <a:spcPts val="1200"/>
              </a:spcAft>
              <a:buFont typeface="Wingdings" pitchFamily="2" charset="2"/>
              <a:buChar char="Ø"/>
            </a:pPr>
            <a:r>
              <a:rPr lang="en-US" sz="1800" b="1" dirty="0"/>
              <a:t>Location tracking using a GPS tracking system</a:t>
            </a:r>
          </a:p>
          <a:p>
            <a:pPr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1600" dirty="0"/>
              <a:t>Determine the specific requirements for the IoT device.</a:t>
            </a:r>
          </a:p>
          <a:p>
            <a:pPr marL="0" indent="0">
              <a:spcBef>
                <a:spcPts val="0"/>
              </a:spcBef>
              <a:buNone/>
            </a:pPr>
            <a:endParaRPr lang="en-US" sz="1600" dirty="0"/>
          </a:p>
          <a:p>
            <a:pPr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1600" dirty="0"/>
              <a:t>Choose appropriate hardware components.</a:t>
            </a:r>
          </a:p>
          <a:p>
            <a:pPr marL="0" indent="0">
              <a:spcBef>
                <a:spcPts val="0"/>
              </a:spcBef>
              <a:buNone/>
            </a:pPr>
            <a:endParaRPr lang="en-US" sz="1600" dirty="0"/>
          </a:p>
          <a:p>
            <a:pPr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1600" dirty="0"/>
              <a:t>Configure the GPS module.</a:t>
            </a:r>
          </a:p>
          <a:p>
            <a:pPr marL="0" indent="0">
              <a:spcBef>
                <a:spcPts val="0"/>
              </a:spcBef>
              <a:buNone/>
            </a:pPr>
            <a:endParaRPr lang="en-US" sz="1600" dirty="0"/>
          </a:p>
          <a:p>
            <a:pPr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1600" dirty="0"/>
              <a:t>Display real-time data and store them in a database.</a:t>
            </a:r>
          </a:p>
          <a:p>
            <a:pPr marL="0" indent="0">
              <a:spcBef>
                <a:spcPts val="0"/>
              </a:spcBef>
              <a:buNone/>
            </a:pPr>
            <a:endParaRPr lang="en-US" sz="1600" dirty="0"/>
          </a:p>
          <a:p>
            <a:pPr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1600" dirty="0"/>
              <a:t>Test and debug the device.</a:t>
            </a:r>
          </a:p>
          <a:p>
            <a:pPr marL="0" indent="0">
              <a:spcBef>
                <a:spcPts val="0"/>
              </a:spcBef>
              <a:buNone/>
            </a:pPr>
            <a:endParaRPr lang="en-US" sz="1600" dirty="0"/>
          </a:p>
          <a:p>
            <a:pPr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1600" dirty="0"/>
              <a:t>Deploy the GPS tracking device.</a:t>
            </a:r>
          </a:p>
          <a:p>
            <a:pPr>
              <a:spcBef>
                <a:spcPts val="0"/>
              </a:spcBef>
              <a:buFont typeface="Courier New" panose="02070309020205020404" pitchFamily="49" charset="0"/>
              <a:buChar char="o"/>
            </a:pPr>
            <a:endParaRPr lang="en-US" sz="1600" dirty="0"/>
          </a:p>
          <a:p>
            <a:pPr>
              <a:spcBef>
                <a:spcPts val="0"/>
              </a:spcBef>
              <a:buFont typeface="Courier New" panose="02070309020205020404" pitchFamily="49" charset="0"/>
              <a:buChar char="o"/>
            </a:pPr>
            <a:endParaRPr lang="en-US" sz="1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BA939A4-CB77-8352-3C10-F4C8CBE85981}"/>
              </a:ext>
            </a:extLst>
          </p:cNvPr>
          <p:cNvSpPr txBox="1"/>
          <p:nvPr/>
        </p:nvSpPr>
        <p:spPr>
          <a:xfrm>
            <a:off x="9840047" y="6419395"/>
            <a:ext cx="22214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1600" dirty="0"/>
              <a:t>Presenter – IT22083050</a:t>
            </a:r>
          </a:p>
        </p:txBody>
      </p:sp>
    </p:spTree>
    <p:extLst>
      <p:ext uri="{BB962C8B-B14F-4D97-AF65-F5344CB8AC3E}">
        <p14:creationId xmlns:p14="http://schemas.microsoft.com/office/powerpoint/2010/main" val="3689525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omputer script on a screen">
            <a:extLst>
              <a:ext uri="{FF2B5EF4-FFF2-40B4-BE49-F238E27FC236}">
                <a16:creationId xmlns:a16="http://schemas.microsoft.com/office/drawing/2014/main" id="{1DF9ADE8-EBEB-813D-06F3-F6772C59A5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882" b="-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083C75-F7FE-9039-7D78-AC21AB4C6B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65916" y="1126156"/>
            <a:ext cx="4610501" cy="5098934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GB" sz="2000" b="1" dirty="0">
                <a:effectLst/>
                <a:latin typeface="Helvetica" pitchFamily="2" charset="0"/>
              </a:rPr>
              <a:t>Development of a Web-Application and a database</a:t>
            </a:r>
          </a:p>
          <a:p>
            <a:pPr marL="0" indent="0">
              <a:buNone/>
            </a:pPr>
            <a:endParaRPr lang="en-GB" sz="2000" b="1" dirty="0">
              <a:effectLst/>
              <a:latin typeface="Helvetica" pitchFamily="2" charset="0"/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en-GB" sz="2000" dirty="0">
                <a:effectLst/>
                <a:latin typeface="Helvetica" pitchFamily="2" charset="0"/>
              </a:rPr>
              <a:t>Identify the software requirements of the system.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GB" sz="2000" dirty="0">
                <a:effectLst/>
                <a:latin typeface="Helvetica" pitchFamily="2" charset="0"/>
              </a:rPr>
              <a:t>Find suitable software applications.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GB" sz="2000" dirty="0">
                <a:effectLst/>
                <a:latin typeface="Helvetica" pitchFamily="2" charset="0"/>
              </a:rPr>
              <a:t>Develop the web-based application and the database.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GB" sz="2000" dirty="0">
                <a:effectLst/>
                <a:latin typeface="Helvetica" pitchFamily="2" charset="0"/>
              </a:rPr>
              <a:t>Test and debug.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GB" sz="2000" dirty="0">
                <a:effectLst/>
                <a:latin typeface="Helvetica" pitchFamily="2" charset="0"/>
              </a:rPr>
              <a:t>Deploy the system.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285DB5-98D4-0BA4-E1CE-F42BDABEF7D0}"/>
              </a:ext>
            </a:extLst>
          </p:cNvPr>
          <p:cNvSpPr txBox="1"/>
          <p:nvPr/>
        </p:nvSpPr>
        <p:spPr>
          <a:xfrm>
            <a:off x="8595360" y="6419395"/>
            <a:ext cx="34661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1600" dirty="0"/>
              <a:t>Presenter – IT22032874 &amp; IT22083050</a:t>
            </a:r>
          </a:p>
        </p:txBody>
      </p:sp>
    </p:spTree>
    <p:extLst>
      <p:ext uri="{BB962C8B-B14F-4D97-AF65-F5344CB8AC3E}">
        <p14:creationId xmlns:p14="http://schemas.microsoft.com/office/powerpoint/2010/main" val="1304734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2C6C5-9E92-3865-50EC-A2D1F29BF1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710" y="266803"/>
            <a:ext cx="3328220" cy="529609"/>
          </a:xfrm>
        </p:spPr>
        <p:txBody>
          <a:bodyPr>
            <a:normAutofit fontScale="90000"/>
          </a:bodyPr>
          <a:lstStyle/>
          <a:p>
            <a:r>
              <a:rPr lang="en-US" dirty="0"/>
              <a:t>GANTT Chart</a:t>
            </a:r>
          </a:p>
        </p:txBody>
      </p:sp>
      <p:pic>
        <p:nvPicPr>
          <p:cNvPr id="5" name="Content Placeholder 4" descr="A screenshot of a project&#10;&#10;Description automatically generated">
            <a:extLst>
              <a:ext uri="{FF2B5EF4-FFF2-40B4-BE49-F238E27FC236}">
                <a16:creationId xmlns:a16="http://schemas.microsoft.com/office/drawing/2014/main" id="{5D69F1D1-30C4-51CE-C441-FE26022437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762" y="934064"/>
            <a:ext cx="11838600" cy="5357196"/>
          </a:xfrm>
        </p:spPr>
      </p:pic>
    </p:spTree>
    <p:extLst>
      <p:ext uri="{BB962C8B-B14F-4D97-AF65-F5344CB8AC3E}">
        <p14:creationId xmlns:p14="http://schemas.microsoft.com/office/powerpoint/2010/main" val="3395465062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93A77C14-1089-26FA-4C02-E13738F7E91C}"/>
              </a:ext>
            </a:extLst>
          </p:cNvPr>
          <p:cNvSpPr/>
          <p:nvPr/>
        </p:nvSpPr>
        <p:spPr>
          <a:xfrm>
            <a:off x="-1761868" y="2513461"/>
            <a:ext cx="1643742" cy="181588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K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7B7A3D-101B-BE75-02F5-04E6288A43FC}"/>
              </a:ext>
            </a:extLst>
          </p:cNvPr>
          <p:cNvSpPr txBox="1"/>
          <p:nvPr/>
        </p:nvSpPr>
        <p:spPr>
          <a:xfrm>
            <a:off x="620486" y="674915"/>
            <a:ext cx="22154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3600" dirty="0">
                <a:solidFill>
                  <a:schemeClr val="bg1"/>
                </a:solidFill>
                <a:latin typeface="BLACK LIVES" panose="02000A03000000000000" pitchFamily="2" charset="0"/>
              </a:rPr>
              <a:t>AGENDA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B3DCE2-5C3C-BF76-E391-63AE495B1667}"/>
              </a:ext>
            </a:extLst>
          </p:cNvPr>
          <p:cNvSpPr txBox="1"/>
          <p:nvPr/>
        </p:nvSpPr>
        <p:spPr>
          <a:xfrm>
            <a:off x="524804" y="2802483"/>
            <a:ext cx="15490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3200" b="1" dirty="0">
                <a:solidFill>
                  <a:srgbClr val="0D0D0D"/>
                </a:solidFill>
                <a:latin typeface="Abadi MT Condensed Extra Bold" panose="020B0306030101010103" pitchFamily="34" charset="77"/>
                <a:cs typeface="Calibri" panose="020F0502020204030204" pitchFamily="34" charset="0"/>
              </a:rPr>
              <a:t>01</a:t>
            </a:r>
          </a:p>
          <a:p>
            <a:endParaRPr lang="en-LK" sz="2000" dirty="0">
              <a:solidFill>
                <a:srgbClr val="0D0D0D"/>
              </a:solidFill>
              <a:latin typeface="Abadi MT Condensed Light" panose="020B0306030101010103" pitchFamily="34" charset="77"/>
              <a:cs typeface="Calibri" panose="020F0502020204030204" pitchFamily="34" charset="0"/>
            </a:endParaRPr>
          </a:p>
          <a:p>
            <a:r>
              <a:rPr lang="en-LK" sz="2000" dirty="0">
                <a:solidFill>
                  <a:srgbClr val="0D0D0D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Introduction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C636FF8-656D-357D-0E1B-142266D84472}"/>
              </a:ext>
            </a:extLst>
          </p:cNvPr>
          <p:cNvSpPr txBox="1"/>
          <p:nvPr/>
        </p:nvSpPr>
        <p:spPr>
          <a:xfrm>
            <a:off x="2442679" y="2802483"/>
            <a:ext cx="15490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3200" b="1" dirty="0">
                <a:solidFill>
                  <a:srgbClr val="0D0D0D"/>
                </a:solidFill>
                <a:latin typeface="Abadi MT Condensed Extra Bold" panose="020B0306030101010103" pitchFamily="34" charset="77"/>
                <a:cs typeface="Calibri" panose="020F0502020204030204" pitchFamily="34" charset="0"/>
              </a:rPr>
              <a:t>02</a:t>
            </a:r>
          </a:p>
          <a:p>
            <a:endParaRPr lang="en-LK" sz="2000" dirty="0">
              <a:solidFill>
                <a:srgbClr val="0D0D0D"/>
              </a:solidFill>
              <a:latin typeface="Abadi MT Condensed Light" panose="020B0306030101010103" pitchFamily="34" charset="77"/>
              <a:cs typeface="Calibri" panose="020F0502020204030204" pitchFamily="34" charset="0"/>
            </a:endParaRPr>
          </a:p>
          <a:p>
            <a:r>
              <a:rPr lang="en-LK" sz="2000" dirty="0">
                <a:solidFill>
                  <a:srgbClr val="0D0D0D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Objectives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C745ED-2077-4E4E-46A4-68F36E401716}"/>
              </a:ext>
            </a:extLst>
          </p:cNvPr>
          <p:cNvSpPr txBox="1"/>
          <p:nvPr/>
        </p:nvSpPr>
        <p:spPr>
          <a:xfrm>
            <a:off x="4360554" y="2821238"/>
            <a:ext cx="15490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3200" b="1" dirty="0">
                <a:solidFill>
                  <a:srgbClr val="0D0D0D"/>
                </a:solidFill>
                <a:latin typeface="Abadi MT Condensed Extra Bold" panose="020B0306030101010103" pitchFamily="34" charset="77"/>
                <a:cs typeface="Calibri" panose="020F0502020204030204" pitchFamily="34" charset="0"/>
              </a:rPr>
              <a:t>03</a:t>
            </a:r>
          </a:p>
          <a:p>
            <a:endParaRPr lang="en-LK" sz="2000" dirty="0">
              <a:solidFill>
                <a:srgbClr val="0D0D0D"/>
              </a:solidFill>
              <a:latin typeface="Abadi MT Condensed Light" panose="020B0306030101010103" pitchFamily="34" charset="77"/>
              <a:cs typeface="Calibri" panose="020F0502020204030204" pitchFamily="34" charset="0"/>
            </a:endParaRPr>
          </a:p>
          <a:p>
            <a:r>
              <a:rPr lang="en-LK" sz="2000" dirty="0">
                <a:solidFill>
                  <a:srgbClr val="0D0D0D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Procedures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0D54679-C329-D5CC-7681-1245CABC89C9}"/>
              </a:ext>
            </a:extLst>
          </p:cNvPr>
          <p:cNvSpPr txBox="1"/>
          <p:nvPr/>
        </p:nvSpPr>
        <p:spPr>
          <a:xfrm>
            <a:off x="6278429" y="2794612"/>
            <a:ext cx="1549078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3200" b="1" dirty="0">
                <a:solidFill>
                  <a:srgbClr val="0D0D0D"/>
                </a:solidFill>
                <a:latin typeface="Abadi MT Condensed Extra Bold" panose="020B0306030101010103" pitchFamily="34" charset="77"/>
                <a:cs typeface="Calibri" panose="020F0502020204030204" pitchFamily="34" charset="0"/>
              </a:rPr>
              <a:t>04</a:t>
            </a:r>
          </a:p>
          <a:p>
            <a:endParaRPr lang="en-LK" sz="2000" dirty="0">
              <a:solidFill>
                <a:srgbClr val="0D0D0D"/>
              </a:solidFill>
              <a:latin typeface="Abadi MT Condensed Light" panose="020B0306030101010103" pitchFamily="34" charset="77"/>
              <a:cs typeface="Calibri" panose="020F0502020204030204" pitchFamily="34" charset="0"/>
            </a:endParaRPr>
          </a:p>
          <a:p>
            <a:r>
              <a:rPr lang="en-LK" sz="2000" dirty="0">
                <a:solidFill>
                  <a:srgbClr val="0D0D0D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Personnel &amp; facilities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8DEA156-B6FE-3CE0-30E6-470AB122C7BA}"/>
              </a:ext>
            </a:extLst>
          </p:cNvPr>
          <p:cNvSpPr txBox="1"/>
          <p:nvPr/>
        </p:nvSpPr>
        <p:spPr>
          <a:xfrm>
            <a:off x="8196304" y="2802483"/>
            <a:ext cx="164374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3200" b="1" dirty="0">
                <a:solidFill>
                  <a:srgbClr val="0D0D0D"/>
                </a:solidFill>
                <a:latin typeface="Abadi MT Condensed Extra Bold" panose="020B0306030101010103" pitchFamily="34" charset="77"/>
                <a:cs typeface="Calibri" panose="020F0502020204030204" pitchFamily="34" charset="0"/>
              </a:rPr>
              <a:t>05</a:t>
            </a:r>
          </a:p>
          <a:p>
            <a:endParaRPr lang="en-LK" sz="2000" dirty="0">
              <a:solidFill>
                <a:srgbClr val="0D0D0D"/>
              </a:solidFill>
              <a:latin typeface="Abadi MT Condensed Light" panose="020B0306030101010103" pitchFamily="34" charset="77"/>
              <a:cs typeface="Calibri" panose="020F0502020204030204" pitchFamily="34" charset="0"/>
            </a:endParaRPr>
          </a:p>
          <a:p>
            <a:r>
              <a:rPr lang="en-LK" sz="2000" dirty="0">
                <a:solidFill>
                  <a:srgbClr val="0D0D0D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Hardware &amp; Software </a:t>
            </a:r>
            <a:r>
              <a:rPr lang="en-GB" sz="2000" dirty="0">
                <a:solidFill>
                  <a:srgbClr val="0D0D0D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R</a:t>
            </a:r>
            <a:r>
              <a:rPr lang="en-LK" sz="2000" dirty="0">
                <a:solidFill>
                  <a:srgbClr val="0D0D0D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equirements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D00F445-A9F2-DBEC-9ADC-F49803694592}"/>
              </a:ext>
            </a:extLst>
          </p:cNvPr>
          <p:cNvSpPr txBox="1"/>
          <p:nvPr/>
        </p:nvSpPr>
        <p:spPr>
          <a:xfrm>
            <a:off x="10206521" y="2802483"/>
            <a:ext cx="16437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3200" b="1" dirty="0">
                <a:solidFill>
                  <a:srgbClr val="0D0D0D"/>
                </a:solidFill>
                <a:latin typeface="Abadi MT Condensed Extra Bold" panose="020B0306030101010103" pitchFamily="34" charset="77"/>
                <a:cs typeface="Calibri" panose="020F0502020204030204" pitchFamily="34" charset="0"/>
              </a:rPr>
              <a:t>06</a:t>
            </a:r>
          </a:p>
          <a:p>
            <a:endParaRPr lang="en-LK" sz="2000" dirty="0">
              <a:solidFill>
                <a:srgbClr val="0D0D0D"/>
              </a:solidFill>
              <a:latin typeface="Abadi MT Condensed Light" panose="020B0306030101010103" pitchFamily="34" charset="77"/>
              <a:cs typeface="Calibri" panose="020F0502020204030204" pitchFamily="34" charset="0"/>
            </a:endParaRPr>
          </a:p>
          <a:p>
            <a:r>
              <a:rPr lang="en-LK" sz="2000" dirty="0">
                <a:solidFill>
                  <a:srgbClr val="0D0D0D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Budget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5A1B7BF-8582-75EE-AADB-BE27C39C547D}"/>
              </a:ext>
            </a:extLst>
          </p:cNvPr>
          <p:cNvSpPr txBox="1"/>
          <p:nvPr/>
        </p:nvSpPr>
        <p:spPr>
          <a:xfrm>
            <a:off x="9840047" y="6419395"/>
            <a:ext cx="22214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1600" dirty="0">
                <a:solidFill>
                  <a:schemeClr val="bg1"/>
                </a:solidFill>
              </a:rPr>
              <a:t>Presenter – IT22310132</a:t>
            </a:r>
          </a:p>
        </p:txBody>
      </p:sp>
    </p:spTree>
    <p:extLst>
      <p:ext uri="{BB962C8B-B14F-4D97-AF65-F5344CB8AC3E}">
        <p14:creationId xmlns:p14="http://schemas.microsoft.com/office/powerpoint/2010/main" val="884834377"/>
      </p:ext>
    </p:extLst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able" descr="A table with text on it&#10;&#10;Description automatically generated">
            <a:extLst>
              <a:ext uri="{FF2B5EF4-FFF2-40B4-BE49-F238E27FC236}">
                <a16:creationId xmlns:a16="http://schemas.microsoft.com/office/drawing/2014/main" id="{76763E96-CB05-410D-7D73-D952554CCB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-1" b="622"/>
          <a:stretch/>
        </p:blipFill>
        <p:spPr>
          <a:xfrm>
            <a:off x="948822" y="1068500"/>
            <a:ext cx="10481177" cy="558302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F1743E5-AFD2-3DF7-E66F-9822B176EB31}"/>
              </a:ext>
            </a:extLst>
          </p:cNvPr>
          <p:cNvSpPr txBox="1"/>
          <p:nvPr/>
        </p:nvSpPr>
        <p:spPr>
          <a:xfrm>
            <a:off x="2814484" y="483724"/>
            <a:ext cx="65630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Hardware &amp; Software Requirements</a:t>
            </a:r>
          </a:p>
        </p:txBody>
      </p:sp>
    </p:spTree>
    <p:extLst>
      <p:ext uri="{BB962C8B-B14F-4D97-AF65-F5344CB8AC3E}">
        <p14:creationId xmlns:p14="http://schemas.microsoft.com/office/powerpoint/2010/main" val="4002399660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51FD45-25C0-D13E-1F49-F4060D9419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745" y="270532"/>
            <a:ext cx="4648200" cy="685909"/>
          </a:xfrm>
        </p:spPr>
        <p:txBody>
          <a:bodyPr>
            <a:normAutofit fontScale="90000"/>
          </a:bodyPr>
          <a:lstStyle/>
          <a:p>
            <a:r>
              <a:rPr lang="en-LK" dirty="0"/>
              <a:t>Personnel &amp; Facilities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1A5A848-5FE6-A6DC-299B-A6DA005C2B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403372"/>
              </p:ext>
            </p:extLst>
          </p:nvPr>
        </p:nvGraphicFramePr>
        <p:xfrm>
          <a:off x="375745" y="956441"/>
          <a:ext cx="11440510" cy="57392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33630">
                  <a:extLst>
                    <a:ext uri="{9D8B030D-6E8A-4147-A177-3AD203B41FA5}">
                      <a16:colId xmlns:a16="http://schemas.microsoft.com/office/drawing/2014/main" val="990457131"/>
                    </a:ext>
                  </a:extLst>
                </a:gridCol>
                <a:gridCol w="2874074">
                  <a:extLst>
                    <a:ext uri="{9D8B030D-6E8A-4147-A177-3AD203B41FA5}">
                      <a16:colId xmlns:a16="http://schemas.microsoft.com/office/drawing/2014/main" val="3710486502"/>
                    </a:ext>
                  </a:extLst>
                </a:gridCol>
                <a:gridCol w="2547100">
                  <a:extLst>
                    <a:ext uri="{9D8B030D-6E8A-4147-A177-3AD203B41FA5}">
                      <a16:colId xmlns:a16="http://schemas.microsoft.com/office/drawing/2014/main" val="1211171106"/>
                    </a:ext>
                  </a:extLst>
                </a:gridCol>
                <a:gridCol w="2985706">
                  <a:extLst>
                    <a:ext uri="{9D8B030D-6E8A-4147-A177-3AD203B41FA5}">
                      <a16:colId xmlns:a16="http://schemas.microsoft.com/office/drawing/2014/main" val="3691885783"/>
                    </a:ext>
                  </a:extLst>
                </a:gridCol>
              </a:tblGrid>
              <a:tr h="541932">
                <a:tc>
                  <a:txBody>
                    <a:bodyPr/>
                    <a:lstStyle/>
                    <a:p>
                      <a:pPr algn="ctr"/>
                      <a:r>
                        <a:rPr lang="en-LK" sz="2000"/>
                        <a:t>Student ID / Name</a:t>
                      </a:r>
                    </a:p>
                  </a:txBody>
                  <a:tcPr marL="99178" marR="99178" marT="49589" marB="495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LK" sz="2000"/>
                        <a:t>Function Name</a:t>
                      </a:r>
                    </a:p>
                  </a:txBody>
                  <a:tcPr marL="99178" marR="99178" marT="49589" marB="495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LK" sz="2000"/>
                        <a:t>Role</a:t>
                      </a:r>
                    </a:p>
                  </a:txBody>
                  <a:tcPr marL="99178" marR="99178" marT="49589" marB="495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LK" sz="2000"/>
                        <a:t>Facilities</a:t>
                      </a:r>
                    </a:p>
                  </a:txBody>
                  <a:tcPr marL="99178" marR="99178" marT="49589" marB="49589"/>
                </a:tc>
                <a:extLst>
                  <a:ext uri="{0D108BD9-81ED-4DB2-BD59-A6C34878D82A}">
                    <a16:rowId xmlns:a16="http://schemas.microsoft.com/office/drawing/2014/main" val="2772809279"/>
                  </a:ext>
                </a:extLst>
              </a:tr>
              <a:tr h="1440154">
                <a:tc>
                  <a:txBody>
                    <a:bodyPr/>
                    <a:lstStyle/>
                    <a:p>
                      <a:pPr algn="ctr"/>
                      <a:r>
                        <a:rPr lang="en-LK" sz="1500" dirty="0"/>
                        <a:t>IT22310132</a:t>
                      </a:r>
                    </a:p>
                    <a:p>
                      <a:pPr algn="ctr"/>
                      <a:r>
                        <a:rPr lang="en-LK" sz="1500" dirty="0"/>
                        <a:t>Muthukumarana T D</a:t>
                      </a:r>
                    </a:p>
                  </a:txBody>
                  <a:tcPr marL="99178" marR="99178" marT="49589" marB="49589" anchor="ctr"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LK" sz="1500" dirty="0"/>
                        <a:t>Robot Arm Implementation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LK" sz="1500" dirty="0"/>
                        <a:t>Database Design &amp; Implementation </a:t>
                      </a:r>
                    </a:p>
                  </a:txBody>
                  <a:tcPr marL="99178" marR="99178" marT="49589" marB="49589" anchor="ctr"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LK" sz="1500" dirty="0"/>
                        <a:t>Project Manager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LK" sz="1500" dirty="0"/>
                        <a:t>Business Analyst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LK" sz="1500" dirty="0"/>
                        <a:t>Developer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LK" sz="1500" dirty="0"/>
                        <a:t>QA</a:t>
                      </a:r>
                    </a:p>
                  </a:txBody>
                  <a:tcPr marL="99178" marR="99178" marT="49589" marB="49589" anchor="ctr"/>
                </a:tc>
                <a:tc>
                  <a:txBody>
                    <a:bodyPr/>
                    <a:lstStyle/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LK" sz="1500" dirty="0"/>
                        <a:t>4-DOF Robot Arm Kit</a:t>
                      </a:r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LK" sz="1500" dirty="0"/>
                        <a:t>Arduino UNO R3</a:t>
                      </a:r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LK" sz="1500" dirty="0"/>
                        <a:t>Servo Motors</a:t>
                      </a:r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LK" sz="1500" dirty="0"/>
                        <a:t>MongoDB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LK" sz="1500" dirty="0"/>
                        <a:t>NodeMCU esp8266 Wi-Fi Development Board</a:t>
                      </a:r>
                    </a:p>
                  </a:txBody>
                  <a:tcPr marL="99178" marR="99178" marT="49589" marB="49589" anchor="ctr"/>
                </a:tc>
                <a:extLst>
                  <a:ext uri="{0D108BD9-81ED-4DB2-BD59-A6C34878D82A}">
                    <a16:rowId xmlns:a16="http://schemas.microsoft.com/office/drawing/2014/main" val="2367336006"/>
                  </a:ext>
                </a:extLst>
              </a:tr>
              <a:tr h="121631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IT22032874 </a:t>
                      </a:r>
                      <a:endParaRPr lang="en-GB" sz="1500" dirty="0"/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Gayanuka</a:t>
                      </a:r>
                      <a:r>
                        <a:rPr lang="en-GB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GB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Weerasekara</a:t>
                      </a:r>
                      <a:r>
                        <a:rPr lang="en-GB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n-GB" sz="1500" dirty="0"/>
                    </a:p>
                  </a:txBody>
                  <a:tcPr marL="99178" marR="99178" marT="49589" marB="49589" anchor="ctr"/>
                </a:tc>
                <a:tc>
                  <a:txBody>
                    <a:bodyPr/>
                    <a:lstStyle/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500" dirty="0"/>
                        <a:t>Programming the turbidity sensor.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LK" sz="1500" dirty="0"/>
                        <a:t>Database Design &amp; Implementation</a:t>
                      </a:r>
                      <a:r>
                        <a:rPr lang="en-US" sz="1500" dirty="0"/>
                        <a:t>.</a:t>
                      </a:r>
                      <a:endParaRPr lang="en-LK" sz="1500" dirty="0"/>
                    </a:p>
                  </a:txBody>
                  <a:tcPr marL="99178" marR="99178" marT="49589" marB="49589" anchor="ctr"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LK" sz="1500" dirty="0"/>
                        <a:t>Business Analyst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LK" sz="1500" dirty="0"/>
                        <a:t>Developer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LK" sz="1500" dirty="0"/>
                        <a:t>QA</a:t>
                      </a:r>
                    </a:p>
                  </a:txBody>
                  <a:tcPr marL="99178" marR="99178" marT="49589" marB="49589" anchor="ctr"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LK" sz="1500" dirty="0"/>
                        <a:t>Turbidity Sensor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LK" sz="1500" dirty="0"/>
                        <a:t>Arduino UNO R3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LK" sz="1500" dirty="0"/>
                        <a:t>NodeMCU esp8266 Wi-Fi Development Board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LK" sz="1500" dirty="0"/>
                        <a:t>MongoDB</a:t>
                      </a:r>
                    </a:p>
                  </a:txBody>
                  <a:tcPr marL="99178" marR="99178" marT="49589" marB="49589" anchor="ctr"/>
                </a:tc>
                <a:extLst>
                  <a:ext uri="{0D108BD9-81ED-4DB2-BD59-A6C34878D82A}">
                    <a16:rowId xmlns:a16="http://schemas.microsoft.com/office/drawing/2014/main" val="32873443"/>
                  </a:ext>
                </a:extLst>
              </a:tr>
              <a:tr h="121631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IT22320728 </a:t>
                      </a:r>
                      <a:endParaRPr lang="en-GB" sz="1500" dirty="0"/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 A S M Ranawaka </a:t>
                      </a:r>
                      <a:endParaRPr lang="en-GB" sz="1500" dirty="0"/>
                    </a:p>
                  </a:txBody>
                  <a:tcPr marL="99178" marR="99178" marT="49589" marB="49589" anchor="ctr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500" dirty="0"/>
                        <a:t>Programming the pH sensor.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LK" sz="1500" dirty="0"/>
                        <a:t>Robot Arm Implementation</a:t>
                      </a:r>
                      <a:r>
                        <a:rPr lang="en-US" sz="1500" dirty="0"/>
                        <a:t>.</a:t>
                      </a:r>
                    </a:p>
                  </a:txBody>
                  <a:tcPr marL="99178" marR="99178" marT="49589" marB="49589" anchor="ctr"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LK" sz="1500" dirty="0"/>
                        <a:t>Business Analyst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LK" sz="1500" dirty="0"/>
                        <a:t>Developer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LK" sz="1500" dirty="0"/>
                        <a:t>QA</a:t>
                      </a:r>
                    </a:p>
                  </a:txBody>
                  <a:tcPr marL="99178" marR="99178" marT="49589" marB="49589" anchor="ctr"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LK" sz="1500" dirty="0"/>
                        <a:t>Liquid PH sensor with electrode probe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LK" sz="1500" dirty="0"/>
                        <a:t>Arduino UNO R3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LK" sz="1500" dirty="0"/>
                        <a:t>Servo Motors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LK" sz="1500" dirty="0"/>
                        <a:t>4-DOF Robot Arm Kit</a:t>
                      </a:r>
                    </a:p>
                  </a:txBody>
                  <a:tcPr marL="99178" marR="99178" marT="49589" marB="49589" anchor="ctr"/>
                </a:tc>
                <a:extLst>
                  <a:ext uri="{0D108BD9-81ED-4DB2-BD59-A6C34878D82A}">
                    <a16:rowId xmlns:a16="http://schemas.microsoft.com/office/drawing/2014/main" val="43257980"/>
                  </a:ext>
                </a:extLst>
              </a:tr>
              <a:tr h="121631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IT22083050 </a:t>
                      </a:r>
                      <a:endParaRPr lang="en-GB" sz="1500" dirty="0"/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 K </a:t>
                      </a:r>
                      <a:r>
                        <a:rPr lang="en-GB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Kaween</a:t>
                      </a:r>
                      <a:r>
                        <a:rPr lang="en-GB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GB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Rashmika</a:t>
                      </a:r>
                      <a:r>
                        <a:rPr lang="en-GB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n-GB" sz="1500" dirty="0"/>
                    </a:p>
                  </a:txBody>
                  <a:tcPr marL="99178" marR="99178" marT="49589" marB="49589" anchor="ctr"/>
                </a:tc>
                <a:tc>
                  <a:txBody>
                    <a:bodyPr/>
                    <a:lstStyle/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500" dirty="0"/>
                        <a:t>GPS tracking system.</a:t>
                      </a:r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500" dirty="0"/>
                        <a:t>Web-based application Implementation</a:t>
                      </a:r>
                      <a:endParaRPr lang="en-LK" sz="1500" dirty="0"/>
                    </a:p>
                  </a:txBody>
                  <a:tcPr marL="99178" marR="99178" marT="49589" marB="49589" anchor="ctr"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LK" sz="1500" dirty="0"/>
                        <a:t>Business Analyst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LK" sz="1500" dirty="0"/>
                        <a:t>Developer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LK" sz="1500" dirty="0"/>
                        <a:t>QA</a:t>
                      </a:r>
                    </a:p>
                  </a:txBody>
                  <a:tcPr marL="99178" marR="99178" marT="49589" marB="49589" anchor="ctr"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LK" sz="1500" dirty="0"/>
                        <a:t>GPS Module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LK" sz="1500" dirty="0"/>
                        <a:t>NodeMCU esp8266 Wi-Fi Development Board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LK" sz="1500" dirty="0"/>
                        <a:t>Node-RED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endParaRPr lang="en-LK" sz="1500" dirty="0"/>
                    </a:p>
                  </a:txBody>
                  <a:tcPr marL="99178" marR="99178" marT="49589" marB="49589" anchor="ctr"/>
                </a:tc>
                <a:extLst>
                  <a:ext uri="{0D108BD9-81ED-4DB2-BD59-A6C34878D82A}">
                    <a16:rowId xmlns:a16="http://schemas.microsoft.com/office/drawing/2014/main" val="14403654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733095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able">
            <a:extLst>
              <a:ext uri="{FF2B5EF4-FFF2-40B4-BE49-F238E27FC236}">
                <a16:creationId xmlns:a16="http://schemas.microsoft.com/office/drawing/2014/main" id="{346B081D-7065-8326-2D6E-B1514DE0AF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8126" y="1047134"/>
            <a:ext cx="10195748" cy="55011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7E7AAC3-D6D1-939C-A34C-5BD82F7F47D9}"/>
              </a:ext>
            </a:extLst>
          </p:cNvPr>
          <p:cNvSpPr txBox="1"/>
          <p:nvPr/>
        </p:nvSpPr>
        <p:spPr>
          <a:xfrm>
            <a:off x="2814484" y="483724"/>
            <a:ext cx="65630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Budget</a:t>
            </a:r>
          </a:p>
        </p:txBody>
      </p:sp>
    </p:spTree>
    <p:extLst>
      <p:ext uri="{BB962C8B-B14F-4D97-AF65-F5344CB8AC3E}">
        <p14:creationId xmlns:p14="http://schemas.microsoft.com/office/powerpoint/2010/main" val="1032171238"/>
      </p:ext>
    </p:extLst>
  </p:cSld>
  <p:clrMapOvr>
    <a:masterClrMapping/>
  </p:clrMapOvr>
  <p:transition spd="med">
    <p:pull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2215C6C6-E45C-4179-9FC1-E8A4C1D47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FE9FE4C-C9E0-4C54-8010-EA9D29CD4D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1564726" y="1890469"/>
            <a:ext cx="5860051" cy="2079143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56FAD6EF-0374-46BD-901E-E901DCA01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04847ABE-275E-4DCA-B164-A672D517FB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3776B14B-F2F4-4825-8DA8-8C7A0F2B3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466344"/>
            <a:ext cx="11111729" cy="591782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A group of yellow minions&#10;&#10;Description automatically generated">
            <a:extLst>
              <a:ext uri="{FF2B5EF4-FFF2-40B4-BE49-F238E27FC236}">
                <a16:creationId xmlns:a16="http://schemas.microsoft.com/office/drawing/2014/main" id="{CC77093B-02AA-36B5-5B44-8FBA4357C0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755"/>
          <a:stretch/>
        </p:blipFill>
        <p:spPr>
          <a:xfrm>
            <a:off x="838200" y="704765"/>
            <a:ext cx="10628376" cy="5440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625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63644BFD-D22E-4019-B666-387DA51AEA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5FE9FE4C-C9E0-4C54-8010-EA9D29CD4D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7956356" y="1890469"/>
            <a:ext cx="5860051" cy="2079143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56FAD6EF-0374-46BD-901E-E901DCA01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04847ABE-275E-4DCA-B164-A672D517FB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3776B14B-F2F4-4825-8DA8-8C7A0F2B3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466344"/>
            <a:ext cx="11111729" cy="591782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BDD7159-C8F5-DA5C-181B-FAA78C7573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525" b="3795"/>
          <a:stretch/>
        </p:blipFill>
        <p:spPr>
          <a:xfrm>
            <a:off x="838200" y="704765"/>
            <a:ext cx="10628376" cy="5440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2078821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93A77C14-1089-26FA-4C02-E13738F7E91C}"/>
              </a:ext>
            </a:extLst>
          </p:cNvPr>
          <p:cNvSpPr/>
          <p:nvPr/>
        </p:nvSpPr>
        <p:spPr>
          <a:xfrm>
            <a:off x="318944" y="2550128"/>
            <a:ext cx="1643742" cy="1815882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K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7B7A3D-101B-BE75-02F5-04E6288A43FC}"/>
              </a:ext>
            </a:extLst>
          </p:cNvPr>
          <p:cNvSpPr txBox="1"/>
          <p:nvPr/>
        </p:nvSpPr>
        <p:spPr>
          <a:xfrm>
            <a:off x="620486" y="674915"/>
            <a:ext cx="20714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K" sz="3600" dirty="0">
                <a:solidFill>
                  <a:schemeClr val="bg1"/>
                </a:solidFill>
                <a:latin typeface="BLACK LIVES" panose="02000A03000000000000" pitchFamily="2" charset="0"/>
              </a:rPr>
              <a:t>AGENDA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B3DCE2-5C3C-BF76-E391-63AE495B1667}"/>
              </a:ext>
            </a:extLst>
          </p:cNvPr>
          <p:cNvSpPr txBox="1"/>
          <p:nvPr/>
        </p:nvSpPr>
        <p:spPr>
          <a:xfrm>
            <a:off x="524804" y="2802483"/>
            <a:ext cx="15490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3200" b="1" dirty="0">
                <a:solidFill>
                  <a:srgbClr val="0D0D0D"/>
                </a:solidFill>
                <a:latin typeface="Abadi MT Condensed Extra Bold" panose="020B0306030101010103" pitchFamily="34" charset="77"/>
                <a:cs typeface="Calibri" panose="020F0502020204030204" pitchFamily="34" charset="0"/>
              </a:rPr>
              <a:t>01</a:t>
            </a:r>
          </a:p>
          <a:p>
            <a:endParaRPr lang="en-LK" sz="2000" dirty="0">
              <a:solidFill>
                <a:srgbClr val="0D0D0D"/>
              </a:solidFill>
              <a:latin typeface="Abadi MT Condensed Light" panose="020B0306030101010103" pitchFamily="34" charset="77"/>
              <a:cs typeface="Calibri" panose="020F0502020204030204" pitchFamily="34" charset="0"/>
            </a:endParaRPr>
          </a:p>
          <a:p>
            <a:r>
              <a:rPr lang="en-LK" sz="2000" dirty="0">
                <a:solidFill>
                  <a:srgbClr val="0D0D0D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Introduction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C636FF8-656D-357D-0E1B-142266D84472}"/>
              </a:ext>
            </a:extLst>
          </p:cNvPr>
          <p:cNvSpPr txBox="1"/>
          <p:nvPr/>
        </p:nvSpPr>
        <p:spPr>
          <a:xfrm>
            <a:off x="2442679" y="2802483"/>
            <a:ext cx="15490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3200" b="1" dirty="0">
                <a:solidFill>
                  <a:srgbClr val="0D0D0D"/>
                </a:solidFill>
                <a:latin typeface="Abadi MT Condensed Extra Bold" panose="020B0306030101010103" pitchFamily="34" charset="77"/>
                <a:cs typeface="Calibri" panose="020F0502020204030204" pitchFamily="34" charset="0"/>
              </a:rPr>
              <a:t>02</a:t>
            </a:r>
          </a:p>
          <a:p>
            <a:endParaRPr lang="en-LK" sz="2000" dirty="0">
              <a:solidFill>
                <a:srgbClr val="0D0D0D"/>
              </a:solidFill>
              <a:latin typeface="Abadi MT Condensed Light" panose="020B0306030101010103" pitchFamily="34" charset="77"/>
              <a:cs typeface="Calibri" panose="020F0502020204030204" pitchFamily="34" charset="0"/>
            </a:endParaRPr>
          </a:p>
          <a:p>
            <a:r>
              <a:rPr lang="en-LK" sz="2000" dirty="0">
                <a:solidFill>
                  <a:srgbClr val="0D0D0D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Objectives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C745ED-2077-4E4E-46A4-68F36E401716}"/>
              </a:ext>
            </a:extLst>
          </p:cNvPr>
          <p:cNvSpPr txBox="1"/>
          <p:nvPr/>
        </p:nvSpPr>
        <p:spPr>
          <a:xfrm>
            <a:off x="4360554" y="2821238"/>
            <a:ext cx="15490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3200" b="1" dirty="0">
                <a:solidFill>
                  <a:srgbClr val="0D0D0D"/>
                </a:solidFill>
                <a:latin typeface="Abadi MT Condensed Extra Bold" panose="020B0306030101010103" pitchFamily="34" charset="77"/>
                <a:cs typeface="Calibri" panose="020F0502020204030204" pitchFamily="34" charset="0"/>
              </a:rPr>
              <a:t>03</a:t>
            </a:r>
          </a:p>
          <a:p>
            <a:endParaRPr lang="en-LK" sz="2000" dirty="0">
              <a:solidFill>
                <a:srgbClr val="0D0D0D"/>
              </a:solidFill>
              <a:latin typeface="Abadi MT Condensed Light" panose="020B0306030101010103" pitchFamily="34" charset="77"/>
              <a:cs typeface="Calibri" panose="020F0502020204030204" pitchFamily="34" charset="0"/>
            </a:endParaRPr>
          </a:p>
          <a:p>
            <a:r>
              <a:rPr lang="en-LK" sz="2000" dirty="0">
                <a:solidFill>
                  <a:srgbClr val="0D0D0D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Procedures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0D54679-C329-D5CC-7681-1245CABC89C9}"/>
              </a:ext>
            </a:extLst>
          </p:cNvPr>
          <p:cNvSpPr txBox="1"/>
          <p:nvPr/>
        </p:nvSpPr>
        <p:spPr>
          <a:xfrm>
            <a:off x="6278429" y="2794612"/>
            <a:ext cx="1549078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3200" b="1" dirty="0">
                <a:solidFill>
                  <a:srgbClr val="0D0D0D"/>
                </a:solidFill>
                <a:latin typeface="Abadi MT Condensed Extra Bold" panose="020B0306030101010103" pitchFamily="34" charset="77"/>
                <a:cs typeface="Calibri" panose="020F0502020204030204" pitchFamily="34" charset="0"/>
              </a:rPr>
              <a:t>04</a:t>
            </a:r>
          </a:p>
          <a:p>
            <a:endParaRPr lang="en-LK" sz="2000" dirty="0">
              <a:solidFill>
                <a:srgbClr val="0D0D0D"/>
              </a:solidFill>
              <a:latin typeface="Abadi MT Condensed Light" panose="020B0306030101010103" pitchFamily="34" charset="77"/>
              <a:cs typeface="Calibri" panose="020F0502020204030204" pitchFamily="34" charset="0"/>
            </a:endParaRPr>
          </a:p>
          <a:p>
            <a:r>
              <a:rPr lang="en-LK" sz="2000" dirty="0">
                <a:solidFill>
                  <a:srgbClr val="0D0D0D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Personnel &amp; facilities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8DEA156-B6FE-3CE0-30E6-470AB122C7BA}"/>
              </a:ext>
            </a:extLst>
          </p:cNvPr>
          <p:cNvSpPr txBox="1"/>
          <p:nvPr/>
        </p:nvSpPr>
        <p:spPr>
          <a:xfrm>
            <a:off x="8196304" y="2802483"/>
            <a:ext cx="164374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3200" b="1" dirty="0">
                <a:solidFill>
                  <a:srgbClr val="0D0D0D"/>
                </a:solidFill>
                <a:latin typeface="Abadi MT Condensed Extra Bold" panose="020B0306030101010103" pitchFamily="34" charset="77"/>
                <a:cs typeface="Calibri" panose="020F0502020204030204" pitchFamily="34" charset="0"/>
              </a:rPr>
              <a:t>05</a:t>
            </a:r>
          </a:p>
          <a:p>
            <a:endParaRPr lang="en-LK" sz="2000" dirty="0">
              <a:solidFill>
                <a:srgbClr val="0D0D0D"/>
              </a:solidFill>
              <a:latin typeface="Abadi MT Condensed Light" panose="020B0306030101010103" pitchFamily="34" charset="77"/>
              <a:cs typeface="Calibri" panose="020F0502020204030204" pitchFamily="34" charset="0"/>
            </a:endParaRPr>
          </a:p>
          <a:p>
            <a:r>
              <a:rPr lang="en-LK" sz="2000" dirty="0">
                <a:solidFill>
                  <a:srgbClr val="0D0D0D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Hardware &amp; Software </a:t>
            </a:r>
            <a:r>
              <a:rPr lang="en-GB" sz="2000" dirty="0">
                <a:solidFill>
                  <a:srgbClr val="0D0D0D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R</a:t>
            </a:r>
            <a:r>
              <a:rPr lang="en-LK" sz="2000" dirty="0">
                <a:solidFill>
                  <a:srgbClr val="0D0D0D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equirements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D00F445-A9F2-DBEC-9ADC-F49803694592}"/>
              </a:ext>
            </a:extLst>
          </p:cNvPr>
          <p:cNvSpPr txBox="1"/>
          <p:nvPr/>
        </p:nvSpPr>
        <p:spPr>
          <a:xfrm>
            <a:off x="10206521" y="2802483"/>
            <a:ext cx="16437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3200" b="1" dirty="0">
                <a:solidFill>
                  <a:srgbClr val="0D0D0D"/>
                </a:solidFill>
                <a:latin typeface="Abadi MT Condensed Extra Bold" panose="020B0306030101010103" pitchFamily="34" charset="77"/>
                <a:cs typeface="Calibri" panose="020F0502020204030204" pitchFamily="34" charset="0"/>
              </a:rPr>
              <a:t>06</a:t>
            </a:r>
          </a:p>
          <a:p>
            <a:endParaRPr lang="en-LK" sz="2000" dirty="0">
              <a:solidFill>
                <a:srgbClr val="0D0D0D"/>
              </a:solidFill>
              <a:latin typeface="Abadi MT Condensed Light" panose="020B0306030101010103" pitchFamily="34" charset="77"/>
              <a:cs typeface="Calibri" panose="020F0502020204030204" pitchFamily="34" charset="0"/>
            </a:endParaRPr>
          </a:p>
          <a:p>
            <a:r>
              <a:rPr lang="en-LK" sz="2000" dirty="0">
                <a:solidFill>
                  <a:srgbClr val="0D0D0D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Budget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2C1AF7-AA48-74C7-E68F-0FEDA898A3DF}"/>
              </a:ext>
            </a:extLst>
          </p:cNvPr>
          <p:cNvSpPr txBox="1"/>
          <p:nvPr/>
        </p:nvSpPr>
        <p:spPr>
          <a:xfrm>
            <a:off x="9840047" y="6419395"/>
            <a:ext cx="22214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1600" dirty="0">
                <a:solidFill>
                  <a:schemeClr val="bg1"/>
                </a:solidFill>
              </a:rPr>
              <a:t>Presenter – IT22310132</a:t>
            </a:r>
          </a:p>
        </p:txBody>
      </p:sp>
    </p:spTree>
    <p:extLst>
      <p:ext uri="{BB962C8B-B14F-4D97-AF65-F5344CB8AC3E}">
        <p14:creationId xmlns:p14="http://schemas.microsoft.com/office/powerpoint/2010/main" val="41006099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93A77C14-1089-26FA-4C02-E13738F7E91C}"/>
              </a:ext>
            </a:extLst>
          </p:cNvPr>
          <p:cNvSpPr/>
          <p:nvPr/>
        </p:nvSpPr>
        <p:spPr>
          <a:xfrm>
            <a:off x="2183876" y="2550128"/>
            <a:ext cx="1643742" cy="1815882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K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7B7A3D-101B-BE75-02F5-04E6288A43FC}"/>
              </a:ext>
            </a:extLst>
          </p:cNvPr>
          <p:cNvSpPr txBox="1"/>
          <p:nvPr/>
        </p:nvSpPr>
        <p:spPr>
          <a:xfrm>
            <a:off x="620486" y="674915"/>
            <a:ext cx="20714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K" sz="3600" dirty="0">
                <a:solidFill>
                  <a:schemeClr val="bg1"/>
                </a:solidFill>
                <a:latin typeface="BLACK LIVES" panose="02000A03000000000000" pitchFamily="2" charset="0"/>
              </a:rPr>
              <a:t>AGENDA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B3DCE2-5C3C-BF76-E391-63AE495B1667}"/>
              </a:ext>
            </a:extLst>
          </p:cNvPr>
          <p:cNvSpPr txBox="1"/>
          <p:nvPr/>
        </p:nvSpPr>
        <p:spPr>
          <a:xfrm>
            <a:off x="524804" y="2802483"/>
            <a:ext cx="15490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3200" b="1" dirty="0">
                <a:solidFill>
                  <a:schemeClr val="bg1"/>
                </a:solidFill>
                <a:latin typeface="Abadi MT Condensed Extra Bold" panose="020B0306030101010103" pitchFamily="34" charset="77"/>
                <a:cs typeface="Calibri" panose="020F0502020204030204" pitchFamily="34" charset="0"/>
              </a:rPr>
              <a:t>01</a:t>
            </a:r>
          </a:p>
          <a:p>
            <a:endParaRPr lang="en-LK" sz="2000" dirty="0">
              <a:solidFill>
                <a:schemeClr val="bg1"/>
              </a:solidFill>
              <a:latin typeface="Abadi MT Condensed Light" panose="020B0306030101010103" pitchFamily="34" charset="77"/>
              <a:cs typeface="Calibri" panose="020F0502020204030204" pitchFamily="34" charset="0"/>
            </a:endParaRPr>
          </a:p>
          <a:p>
            <a:r>
              <a:rPr lang="en-LK" sz="2000" dirty="0">
                <a:solidFill>
                  <a:schemeClr val="bg1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Introduction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C636FF8-656D-357D-0E1B-142266D84472}"/>
              </a:ext>
            </a:extLst>
          </p:cNvPr>
          <p:cNvSpPr txBox="1"/>
          <p:nvPr/>
        </p:nvSpPr>
        <p:spPr>
          <a:xfrm>
            <a:off x="2442679" y="2802483"/>
            <a:ext cx="15490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3200" b="1" dirty="0">
                <a:solidFill>
                  <a:srgbClr val="0D0D0D"/>
                </a:solidFill>
                <a:latin typeface="Abadi MT Condensed Extra Bold" panose="020B0306030101010103" pitchFamily="34" charset="77"/>
                <a:cs typeface="Calibri" panose="020F0502020204030204" pitchFamily="34" charset="0"/>
              </a:rPr>
              <a:t>02</a:t>
            </a:r>
          </a:p>
          <a:p>
            <a:endParaRPr lang="en-LK" sz="2000" dirty="0">
              <a:solidFill>
                <a:srgbClr val="0D0D0D"/>
              </a:solidFill>
              <a:latin typeface="Abadi MT Condensed Light" panose="020B0306030101010103" pitchFamily="34" charset="77"/>
              <a:cs typeface="Calibri" panose="020F0502020204030204" pitchFamily="34" charset="0"/>
            </a:endParaRPr>
          </a:p>
          <a:p>
            <a:r>
              <a:rPr lang="en-LK" sz="2000" dirty="0">
                <a:solidFill>
                  <a:srgbClr val="0D0D0D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Objectives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C745ED-2077-4E4E-46A4-68F36E401716}"/>
              </a:ext>
            </a:extLst>
          </p:cNvPr>
          <p:cNvSpPr txBox="1"/>
          <p:nvPr/>
        </p:nvSpPr>
        <p:spPr>
          <a:xfrm>
            <a:off x="4360554" y="2821238"/>
            <a:ext cx="15490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3200" b="1" dirty="0">
                <a:solidFill>
                  <a:srgbClr val="0D0D0D"/>
                </a:solidFill>
                <a:latin typeface="Abadi MT Condensed Extra Bold" panose="020B0306030101010103" pitchFamily="34" charset="77"/>
                <a:cs typeface="Calibri" panose="020F0502020204030204" pitchFamily="34" charset="0"/>
              </a:rPr>
              <a:t>03</a:t>
            </a:r>
          </a:p>
          <a:p>
            <a:endParaRPr lang="en-LK" sz="2000" dirty="0">
              <a:solidFill>
                <a:srgbClr val="0D0D0D"/>
              </a:solidFill>
              <a:latin typeface="Abadi MT Condensed Light" panose="020B0306030101010103" pitchFamily="34" charset="77"/>
              <a:cs typeface="Calibri" panose="020F0502020204030204" pitchFamily="34" charset="0"/>
            </a:endParaRPr>
          </a:p>
          <a:p>
            <a:r>
              <a:rPr lang="en-LK" sz="2000" dirty="0">
                <a:solidFill>
                  <a:srgbClr val="0D0D0D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Procedures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0D54679-C329-D5CC-7681-1245CABC89C9}"/>
              </a:ext>
            </a:extLst>
          </p:cNvPr>
          <p:cNvSpPr txBox="1"/>
          <p:nvPr/>
        </p:nvSpPr>
        <p:spPr>
          <a:xfrm>
            <a:off x="6278429" y="2794612"/>
            <a:ext cx="1549078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3200" b="1" dirty="0">
                <a:solidFill>
                  <a:srgbClr val="0D0D0D"/>
                </a:solidFill>
                <a:latin typeface="Abadi MT Condensed Extra Bold" panose="020B0306030101010103" pitchFamily="34" charset="77"/>
                <a:cs typeface="Calibri" panose="020F0502020204030204" pitchFamily="34" charset="0"/>
              </a:rPr>
              <a:t>04</a:t>
            </a:r>
          </a:p>
          <a:p>
            <a:endParaRPr lang="en-LK" sz="2000" dirty="0">
              <a:solidFill>
                <a:srgbClr val="0D0D0D"/>
              </a:solidFill>
              <a:latin typeface="Abadi MT Condensed Light" panose="020B0306030101010103" pitchFamily="34" charset="77"/>
              <a:cs typeface="Calibri" panose="020F0502020204030204" pitchFamily="34" charset="0"/>
            </a:endParaRPr>
          </a:p>
          <a:p>
            <a:r>
              <a:rPr lang="en-LK" sz="2000" dirty="0">
                <a:solidFill>
                  <a:srgbClr val="0D0D0D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Personnel &amp; facilities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8DEA156-B6FE-3CE0-30E6-470AB122C7BA}"/>
              </a:ext>
            </a:extLst>
          </p:cNvPr>
          <p:cNvSpPr txBox="1"/>
          <p:nvPr/>
        </p:nvSpPr>
        <p:spPr>
          <a:xfrm>
            <a:off x="8196304" y="2802483"/>
            <a:ext cx="164374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3200" b="1" dirty="0">
                <a:solidFill>
                  <a:srgbClr val="0D0D0D"/>
                </a:solidFill>
                <a:latin typeface="Abadi MT Condensed Extra Bold" panose="020B0306030101010103" pitchFamily="34" charset="77"/>
                <a:cs typeface="Calibri" panose="020F0502020204030204" pitchFamily="34" charset="0"/>
              </a:rPr>
              <a:t>05</a:t>
            </a:r>
          </a:p>
          <a:p>
            <a:endParaRPr lang="en-LK" sz="2000" dirty="0">
              <a:solidFill>
                <a:srgbClr val="0D0D0D"/>
              </a:solidFill>
              <a:latin typeface="Abadi MT Condensed Light" panose="020B0306030101010103" pitchFamily="34" charset="77"/>
              <a:cs typeface="Calibri" panose="020F0502020204030204" pitchFamily="34" charset="0"/>
            </a:endParaRPr>
          </a:p>
          <a:p>
            <a:r>
              <a:rPr lang="en-LK" sz="2000" dirty="0">
                <a:solidFill>
                  <a:srgbClr val="0D0D0D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Hardware &amp; Software </a:t>
            </a:r>
            <a:r>
              <a:rPr lang="en-GB" sz="2000" dirty="0">
                <a:solidFill>
                  <a:srgbClr val="0D0D0D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R</a:t>
            </a:r>
            <a:r>
              <a:rPr lang="en-LK" sz="2000" dirty="0">
                <a:solidFill>
                  <a:srgbClr val="0D0D0D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equirements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D00F445-A9F2-DBEC-9ADC-F49803694592}"/>
              </a:ext>
            </a:extLst>
          </p:cNvPr>
          <p:cNvSpPr txBox="1"/>
          <p:nvPr/>
        </p:nvSpPr>
        <p:spPr>
          <a:xfrm>
            <a:off x="10206521" y="2802483"/>
            <a:ext cx="16437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3200" b="1" dirty="0">
                <a:solidFill>
                  <a:srgbClr val="0D0D0D"/>
                </a:solidFill>
                <a:latin typeface="Abadi MT Condensed Extra Bold" panose="020B0306030101010103" pitchFamily="34" charset="77"/>
                <a:cs typeface="Calibri" panose="020F0502020204030204" pitchFamily="34" charset="0"/>
              </a:rPr>
              <a:t>06</a:t>
            </a:r>
          </a:p>
          <a:p>
            <a:endParaRPr lang="en-LK" sz="2000" dirty="0">
              <a:solidFill>
                <a:srgbClr val="0D0D0D"/>
              </a:solidFill>
              <a:latin typeface="Abadi MT Condensed Light" panose="020B0306030101010103" pitchFamily="34" charset="77"/>
              <a:cs typeface="Calibri" panose="020F0502020204030204" pitchFamily="34" charset="0"/>
            </a:endParaRPr>
          </a:p>
          <a:p>
            <a:r>
              <a:rPr lang="en-LK" sz="2000" dirty="0">
                <a:solidFill>
                  <a:srgbClr val="0D0D0D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Budget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008A5FF-C1B1-0BD2-106B-6827EA312A06}"/>
              </a:ext>
            </a:extLst>
          </p:cNvPr>
          <p:cNvSpPr txBox="1"/>
          <p:nvPr/>
        </p:nvSpPr>
        <p:spPr>
          <a:xfrm>
            <a:off x="9840047" y="6419395"/>
            <a:ext cx="22214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1600" dirty="0">
                <a:solidFill>
                  <a:schemeClr val="bg1"/>
                </a:solidFill>
              </a:rPr>
              <a:t>Presenter – IT22310132</a:t>
            </a:r>
          </a:p>
        </p:txBody>
      </p:sp>
    </p:spTree>
    <p:extLst>
      <p:ext uri="{BB962C8B-B14F-4D97-AF65-F5344CB8AC3E}">
        <p14:creationId xmlns:p14="http://schemas.microsoft.com/office/powerpoint/2010/main" val="41585244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93A77C14-1089-26FA-4C02-E13738F7E91C}"/>
              </a:ext>
            </a:extLst>
          </p:cNvPr>
          <p:cNvSpPr/>
          <p:nvPr/>
        </p:nvSpPr>
        <p:spPr>
          <a:xfrm>
            <a:off x="4116371" y="2550128"/>
            <a:ext cx="1643742" cy="1815882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K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7B7A3D-101B-BE75-02F5-04E6288A43FC}"/>
              </a:ext>
            </a:extLst>
          </p:cNvPr>
          <p:cNvSpPr txBox="1"/>
          <p:nvPr/>
        </p:nvSpPr>
        <p:spPr>
          <a:xfrm>
            <a:off x="620486" y="674915"/>
            <a:ext cx="20714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K" sz="3600" dirty="0">
                <a:solidFill>
                  <a:schemeClr val="bg1"/>
                </a:solidFill>
                <a:latin typeface="BLACK LIVES" panose="02000A03000000000000" pitchFamily="2" charset="0"/>
              </a:rPr>
              <a:t>AGENDA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B3DCE2-5C3C-BF76-E391-63AE495B1667}"/>
              </a:ext>
            </a:extLst>
          </p:cNvPr>
          <p:cNvSpPr txBox="1"/>
          <p:nvPr/>
        </p:nvSpPr>
        <p:spPr>
          <a:xfrm>
            <a:off x="524804" y="2802483"/>
            <a:ext cx="15490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3200" b="1" dirty="0">
                <a:solidFill>
                  <a:schemeClr val="bg1"/>
                </a:solidFill>
                <a:latin typeface="Abadi MT Condensed Extra Bold" panose="020B0306030101010103" pitchFamily="34" charset="77"/>
                <a:cs typeface="Calibri" panose="020F0502020204030204" pitchFamily="34" charset="0"/>
              </a:rPr>
              <a:t>01</a:t>
            </a:r>
          </a:p>
          <a:p>
            <a:endParaRPr lang="en-LK" sz="2000" dirty="0">
              <a:solidFill>
                <a:schemeClr val="bg1"/>
              </a:solidFill>
              <a:latin typeface="Abadi MT Condensed Light" panose="020B0306030101010103" pitchFamily="34" charset="77"/>
              <a:cs typeface="Calibri" panose="020F0502020204030204" pitchFamily="34" charset="0"/>
            </a:endParaRPr>
          </a:p>
          <a:p>
            <a:r>
              <a:rPr lang="en-LK" sz="2000" dirty="0">
                <a:solidFill>
                  <a:schemeClr val="bg1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Introduction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C636FF8-656D-357D-0E1B-142266D84472}"/>
              </a:ext>
            </a:extLst>
          </p:cNvPr>
          <p:cNvSpPr txBox="1"/>
          <p:nvPr/>
        </p:nvSpPr>
        <p:spPr>
          <a:xfrm>
            <a:off x="2442679" y="2802483"/>
            <a:ext cx="15490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3200" b="1" dirty="0">
                <a:solidFill>
                  <a:schemeClr val="bg1"/>
                </a:solidFill>
                <a:latin typeface="Abadi MT Condensed Extra Bold" panose="020B0306030101010103" pitchFamily="34" charset="77"/>
                <a:cs typeface="Calibri" panose="020F0502020204030204" pitchFamily="34" charset="0"/>
              </a:rPr>
              <a:t>02</a:t>
            </a:r>
          </a:p>
          <a:p>
            <a:endParaRPr lang="en-LK" sz="2000" dirty="0">
              <a:solidFill>
                <a:schemeClr val="bg1"/>
              </a:solidFill>
              <a:latin typeface="Abadi MT Condensed Light" panose="020B0306030101010103" pitchFamily="34" charset="77"/>
              <a:cs typeface="Calibri" panose="020F0502020204030204" pitchFamily="34" charset="0"/>
            </a:endParaRPr>
          </a:p>
          <a:p>
            <a:r>
              <a:rPr lang="en-LK" sz="2000" dirty="0">
                <a:solidFill>
                  <a:schemeClr val="bg1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Objectives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C745ED-2077-4E4E-46A4-68F36E401716}"/>
              </a:ext>
            </a:extLst>
          </p:cNvPr>
          <p:cNvSpPr txBox="1"/>
          <p:nvPr/>
        </p:nvSpPr>
        <p:spPr>
          <a:xfrm>
            <a:off x="4360554" y="2821238"/>
            <a:ext cx="15490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3200" b="1" dirty="0">
                <a:solidFill>
                  <a:srgbClr val="0D0D0D"/>
                </a:solidFill>
                <a:latin typeface="Abadi MT Condensed Extra Bold" panose="020B0306030101010103" pitchFamily="34" charset="77"/>
                <a:cs typeface="Calibri" panose="020F0502020204030204" pitchFamily="34" charset="0"/>
              </a:rPr>
              <a:t>03</a:t>
            </a:r>
          </a:p>
          <a:p>
            <a:endParaRPr lang="en-LK" sz="2000" dirty="0">
              <a:solidFill>
                <a:srgbClr val="0D0D0D"/>
              </a:solidFill>
              <a:latin typeface="Abadi MT Condensed Light" panose="020B0306030101010103" pitchFamily="34" charset="77"/>
              <a:cs typeface="Calibri" panose="020F0502020204030204" pitchFamily="34" charset="0"/>
            </a:endParaRPr>
          </a:p>
          <a:p>
            <a:r>
              <a:rPr lang="en-LK" sz="2000" dirty="0">
                <a:solidFill>
                  <a:srgbClr val="0D0D0D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Procedures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0D54679-C329-D5CC-7681-1245CABC89C9}"/>
              </a:ext>
            </a:extLst>
          </p:cNvPr>
          <p:cNvSpPr txBox="1"/>
          <p:nvPr/>
        </p:nvSpPr>
        <p:spPr>
          <a:xfrm>
            <a:off x="6278429" y="2794612"/>
            <a:ext cx="1549078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3200" b="1" dirty="0">
                <a:solidFill>
                  <a:srgbClr val="0D0D0D"/>
                </a:solidFill>
                <a:latin typeface="Abadi MT Condensed Extra Bold" panose="020B0306030101010103" pitchFamily="34" charset="77"/>
                <a:cs typeface="Calibri" panose="020F0502020204030204" pitchFamily="34" charset="0"/>
              </a:rPr>
              <a:t>04</a:t>
            </a:r>
          </a:p>
          <a:p>
            <a:endParaRPr lang="en-LK" sz="2000" dirty="0">
              <a:solidFill>
                <a:srgbClr val="0D0D0D"/>
              </a:solidFill>
              <a:latin typeface="Abadi MT Condensed Light" panose="020B0306030101010103" pitchFamily="34" charset="77"/>
              <a:cs typeface="Calibri" panose="020F0502020204030204" pitchFamily="34" charset="0"/>
            </a:endParaRPr>
          </a:p>
          <a:p>
            <a:r>
              <a:rPr lang="en-LK" sz="2000" dirty="0">
                <a:solidFill>
                  <a:srgbClr val="0D0D0D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Personnel &amp; facilities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8DEA156-B6FE-3CE0-30E6-470AB122C7BA}"/>
              </a:ext>
            </a:extLst>
          </p:cNvPr>
          <p:cNvSpPr txBox="1"/>
          <p:nvPr/>
        </p:nvSpPr>
        <p:spPr>
          <a:xfrm>
            <a:off x="8196304" y="2802483"/>
            <a:ext cx="164374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3200" b="1" dirty="0">
                <a:solidFill>
                  <a:srgbClr val="0D0D0D"/>
                </a:solidFill>
                <a:latin typeface="Abadi MT Condensed Extra Bold" panose="020B0306030101010103" pitchFamily="34" charset="77"/>
                <a:cs typeface="Calibri" panose="020F0502020204030204" pitchFamily="34" charset="0"/>
              </a:rPr>
              <a:t>05</a:t>
            </a:r>
          </a:p>
          <a:p>
            <a:endParaRPr lang="en-LK" sz="2000" dirty="0">
              <a:solidFill>
                <a:srgbClr val="0D0D0D"/>
              </a:solidFill>
              <a:latin typeface="Abadi MT Condensed Light" panose="020B0306030101010103" pitchFamily="34" charset="77"/>
              <a:cs typeface="Calibri" panose="020F0502020204030204" pitchFamily="34" charset="0"/>
            </a:endParaRPr>
          </a:p>
          <a:p>
            <a:r>
              <a:rPr lang="en-LK" sz="2000" dirty="0">
                <a:solidFill>
                  <a:srgbClr val="0D0D0D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Hardware &amp; Software </a:t>
            </a:r>
            <a:r>
              <a:rPr lang="en-GB" sz="2000" dirty="0">
                <a:solidFill>
                  <a:srgbClr val="0D0D0D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R</a:t>
            </a:r>
            <a:r>
              <a:rPr lang="en-LK" sz="2000" dirty="0">
                <a:solidFill>
                  <a:srgbClr val="0D0D0D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equirements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D00F445-A9F2-DBEC-9ADC-F49803694592}"/>
              </a:ext>
            </a:extLst>
          </p:cNvPr>
          <p:cNvSpPr txBox="1"/>
          <p:nvPr/>
        </p:nvSpPr>
        <p:spPr>
          <a:xfrm>
            <a:off x="10206521" y="2802483"/>
            <a:ext cx="16437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3200" b="1" dirty="0">
                <a:solidFill>
                  <a:srgbClr val="0D0D0D"/>
                </a:solidFill>
                <a:latin typeface="Abadi MT Condensed Extra Bold" panose="020B0306030101010103" pitchFamily="34" charset="77"/>
                <a:cs typeface="Calibri" panose="020F0502020204030204" pitchFamily="34" charset="0"/>
              </a:rPr>
              <a:t>06</a:t>
            </a:r>
          </a:p>
          <a:p>
            <a:endParaRPr lang="en-LK" sz="2000" dirty="0">
              <a:solidFill>
                <a:srgbClr val="0D0D0D"/>
              </a:solidFill>
              <a:latin typeface="Abadi MT Condensed Light" panose="020B0306030101010103" pitchFamily="34" charset="77"/>
              <a:cs typeface="Calibri" panose="020F0502020204030204" pitchFamily="34" charset="0"/>
            </a:endParaRPr>
          </a:p>
          <a:p>
            <a:r>
              <a:rPr lang="en-LK" sz="2000" dirty="0">
                <a:solidFill>
                  <a:srgbClr val="0D0D0D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Budget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A2BCB06-E3C0-764B-62F0-15F488B1B844}"/>
              </a:ext>
            </a:extLst>
          </p:cNvPr>
          <p:cNvSpPr txBox="1"/>
          <p:nvPr/>
        </p:nvSpPr>
        <p:spPr>
          <a:xfrm>
            <a:off x="9840047" y="6419395"/>
            <a:ext cx="22214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1600" dirty="0">
                <a:solidFill>
                  <a:schemeClr val="bg1"/>
                </a:solidFill>
              </a:rPr>
              <a:t>Presenter – IT22310132</a:t>
            </a:r>
          </a:p>
        </p:txBody>
      </p:sp>
    </p:spTree>
    <p:extLst>
      <p:ext uri="{BB962C8B-B14F-4D97-AF65-F5344CB8AC3E}">
        <p14:creationId xmlns:p14="http://schemas.microsoft.com/office/powerpoint/2010/main" val="5337685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93A77C14-1089-26FA-4C02-E13738F7E91C}"/>
              </a:ext>
            </a:extLst>
          </p:cNvPr>
          <p:cNvSpPr/>
          <p:nvPr/>
        </p:nvSpPr>
        <p:spPr>
          <a:xfrm>
            <a:off x="6067719" y="2550128"/>
            <a:ext cx="1643742" cy="2068237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K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7B7A3D-101B-BE75-02F5-04E6288A43FC}"/>
              </a:ext>
            </a:extLst>
          </p:cNvPr>
          <p:cNvSpPr txBox="1"/>
          <p:nvPr/>
        </p:nvSpPr>
        <p:spPr>
          <a:xfrm>
            <a:off x="620486" y="674915"/>
            <a:ext cx="20714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K" sz="3600" dirty="0">
                <a:solidFill>
                  <a:schemeClr val="bg1"/>
                </a:solidFill>
                <a:latin typeface="BLACK LIVES" panose="02000A03000000000000" pitchFamily="2" charset="0"/>
              </a:rPr>
              <a:t>AGENDA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B3DCE2-5C3C-BF76-E391-63AE495B1667}"/>
              </a:ext>
            </a:extLst>
          </p:cNvPr>
          <p:cNvSpPr txBox="1"/>
          <p:nvPr/>
        </p:nvSpPr>
        <p:spPr>
          <a:xfrm>
            <a:off x="524804" y="2802483"/>
            <a:ext cx="15490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3200" b="1" dirty="0">
                <a:solidFill>
                  <a:schemeClr val="bg1"/>
                </a:solidFill>
                <a:latin typeface="Abadi MT Condensed Extra Bold" panose="020B0306030101010103" pitchFamily="34" charset="77"/>
                <a:cs typeface="Calibri" panose="020F0502020204030204" pitchFamily="34" charset="0"/>
              </a:rPr>
              <a:t>01</a:t>
            </a:r>
          </a:p>
          <a:p>
            <a:endParaRPr lang="en-LK" sz="2000" dirty="0">
              <a:solidFill>
                <a:schemeClr val="bg1"/>
              </a:solidFill>
              <a:latin typeface="Abadi MT Condensed Light" panose="020B0306030101010103" pitchFamily="34" charset="77"/>
              <a:cs typeface="Calibri" panose="020F0502020204030204" pitchFamily="34" charset="0"/>
            </a:endParaRPr>
          </a:p>
          <a:p>
            <a:r>
              <a:rPr lang="en-LK" sz="2000" dirty="0">
                <a:solidFill>
                  <a:schemeClr val="bg1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Introduction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C636FF8-656D-357D-0E1B-142266D84472}"/>
              </a:ext>
            </a:extLst>
          </p:cNvPr>
          <p:cNvSpPr txBox="1"/>
          <p:nvPr/>
        </p:nvSpPr>
        <p:spPr>
          <a:xfrm>
            <a:off x="2442679" y="2802483"/>
            <a:ext cx="15490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3200" b="1" dirty="0">
                <a:solidFill>
                  <a:schemeClr val="bg1"/>
                </a:solidFill>
                <a:latin typeface="Abadi MT Condensed Extra Bold" panose="020B0306030101010103" pitchFamily="34" charset="77"/>
                <a:cs typeface="Calibri" panose="020F0502020204030204" pitchFamily="34" charset="0"/>
              </a:rPr>
              <a:t>02</a:t>
            </a:r>
          </a:p>
          <a:p>
            <a:endParaRPr lang="en-LK" sz="2000" dirty="0">
              <a:solidFill>
                <a:schemeClr val="bg1"/>
              </a:solidFill>
              <a:latin typeface="Abadi MT Condensed Light" panose="020B0306030101010103" pitchFamily="34" charset="77"/>
              <a:cs typeface="Calibri" panose="020F0502020204030204" pitchFamily="34" charset="0"/>
            </a:endParaRPr>
          </a:p>
          <a:p>
            <a:r>
              <a:rPr lang="en-LK" sz="2000" dirty="0">
                <a:solidFill>
                  <a:schemeClr val="bg1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Objectives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C745ED-2077-4E4E-46A4-68F36E401716}"/>
              </a:ext>
            </a:extLst>
          </p:cNvPr>
          <p:cNvSpPr txBox="1"/>
          <p:nvPr/>
        </p:nvSpPr>
        <p:spPr>
          <a:xfrm>
            <a:off x="4360554" y="2821238"/>
            <a:ext cx="15490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3200" b="1" dirty="0">
                <a:solidFill>
                  <a:schemeClr val="bg1"/>
                </a:solidFill>
                <a:latin typeface="Abadi MT Condensed Extra Bold" panose="020B0306030101010103" pitchFamily="34" charset="77"/>
                <a:cs typeface="Calibri" panose="020F0502020204030204" pitchFamily="34" charset="0"/>
              </a:rPr>
              <a:t>03</a:t>
            </a:r>
          </a:p>
          <a:p>
            <a:endParaRPr lang="en-LK" sz="2000" dirty="0">
              <a:solidFill>
                <a:schemeClr val="bg1"/>
              </a:solidFill>
              <a:latin typeface="Abadi MT Condensed Light" panose="020B0306030101010103" pitchFamily="34" charset="77"/>
              <a:cs typeface="Calibri" panose="020F0502020204030204" pitchFamily="34" charset="0"/>
            </a:endParaRPr>
          </a:p>
          <a:p>
            <a:r>
              <a:rPr lang="en-LK" sz="2000" dirty="0">
                <a:solidFill>
                  <a:schemeClr val="bg1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Procedures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0D54679-C329-D5CC-7681-1245CABC89C9}"/>
              </a:ext>
            </a:extLst>
          </p:cNvPr>
          <p:cNvSpPr txBox="1"/>
          <p:nvPr/>
        </p:nvSpPr>
        <p:spPr>
          <a:xfrm>
            <a:off x="6278429" y="2794612"/>
            <a:ext cx="1549078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3200" b="1" dirty="0">
                <a:solidFill>
                  <a:srgbClr val="0D0D0D"/>
                </a:solidFill>
                <a:latin typeface="Abadi MT Condensed Extra Bold" panose="020B0306030101010103" pitchFamily="34" charset="77"/>
                <a:cs typeface="Calibri" panose="020F0502020204030204" pitchFamily="34" charset="0"/>
              </a:rPr>
              <a:t>04</a:t>
            </a:r>
          </a:p>
          <a:p>
            <a:endParaRPr lang="en-LK" sz="2000" dirty="0">
              <a:solidFill>
                <a:srgbClr val="0D0D0D"/>
              </a:solidFill>
              <a:latin typeface="Abadi MT Condensed Light" panose="020B0306030101010103" pitchFamily="34" charset="77"/>
              <a:cs typeface="Calibri" panose="020F0502020204030204" pitchFamily="34" charset="0"/>
            </a:endParaRPr>
          </a:p>
          <a:p>
            <a:r>
              <a:rPr lang="en-LK" sz="2000" dirty="0">
                <a:solidFill>
                  <a:srgbClr val="0D0D0D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Personnel &amp; facilities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8DEA156-B6FE-3CE0-30E6-470AB122C7BA}"/>
              </a:ext>
            </a:extLst>
          </p:cNvPr>
          <p:cNvSpPr txBox="1"/>
          <p:nvPr/>
        </p:nvSpPr>
        <p:spPr>
          <a:xfrm>
            <a:off x="8196304" y="2802483"/>
            <a:ext cx="164374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3200" b="1" dirty="0">
                <a:solidFill>
                  <a:srgbClr val="0D0D0D"/>
                </a:solidFill>
                <a:latin typeface="Abadi MT Condensed Extra Bold" panose="020B0306030101010103" pitchFamily="34" charset="77"/>
                <a:cs typeface="Calibri" panose="020F0502020204030204" pitchFamily="34" charset="0"/>
              </a:rPr>
              <a:t>05</a:t>
            </a:r>
          </a:p>
          <a:p>
            <a:endParaRPr lang="en-LK" sz="2000" dirty="0">
              <a:solidFill>
                <a:srgbClr val="0D0D0D"/>
              </a:solidFill>
              <a:latin typeface="Abadi MT Condensed Light" panose="020B0306030101010103" pitchFamily="34" charset="77"/>
              <a:cs typeface="Calibri" panose="020F0502020204030204" pitchFamily="34" charset="0"/>
            </a:endParaRPr>
          </a:p>
          <a:p>
            <a:r>
              <a:rPr lang="en-LK" sz="2000" dirty="0">
                <a:solidFill>
                  <a:srgbClr val="0D0D0D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Hardware &amp; Software </a:t>
            </a:r>
            <a:r>
              <a:rPr lang="en-GB" sz="2000" dirty="0">
                <a:solidFill>
                  <a:srgbClr val="0D0D0D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R</a:t>
            </a:r>
            <a:r>
              <a:rPr lang="en-LK" sz="2000" dirty="0">
                <a:solidFill>
                  <a:srgbClr val="0D0D0D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equirements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D00F445-A9F2-DBEC-9ADC-F49803694592}"/>
              </a:ext>
            </a:extLst>
          </p:cNvPr>
          <p:cNvSpPr txBox="1"/>
          <p:nvPr/>
        </p:nvSpPr>
        <p:spPr>
          <a:xfrm>
            <a:off x="10206521" y="2802483"/>
            <a:ext cx="16437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3200" b="1" dirty="0">
                <a:solidFill>
                  <a:srgbClr val="0D0D0D"/>
                </a:solidFill>
                <a:latin typeface="Abadi MT Condensed Extra Bold" panose="020B0306030101010103" pitchFamily="34" charset="77"/>
                <a:cs typeface="Calibri" panose="020F0502020204030204" pitchFamily="34" charset="0"/>
              </a:rPr>
              <a:t>06</a:t>
            </a:r>
          </a:p>
          <a:p>
            <a:endParaRPr lang="en-LK" sz="2000" dirty="0">
              <a:solidFill>
                <a:srgbClr val="0D0D0D"/>
              </a:solidFill>
              <a:latin typeface="Abadi MT Condensed Light" panose="020B0306030101010103" pitchFamily="34" charset="77"/>
              <a:cs typeface="Calibri" panose="020F0502020204030204" pitchFamily="34" charset="0"/>
            </a:endParaRPr>
          </a:p>
          <a:p>
            <a:r>
              <a:rPr lang="en-LK" sz="2000" dirty="0">
                <a:solidFill>
                  <a:srgbClr val="0D0D0D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Budget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459129-5AC0-1CE9-9CA9-71D0896A9DC5}"/>
              </a:ext>
            </a:extLst>
          </p:cNvPr>
          <p:cNvSpPr txBox="1"/>
          <p:nvPr/>
        </p:nvSpPr>
        <p:spPr>
          <a:xfrm>
            <a:off x="9840047" y="6419395"/>
            <a:ext cx="22214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1600" dirty="0">
                <a:solidFill>
                  <a:schemeClr val="bg1"/>
                </a:solidFill>
              </a:rPr>
              <a:t>Presenter – IT22310132</a:t>
            </a:r>
          </a:p>
        </p:txBody>
      </p:sp>
    </p:spTree>
    <p:extLst>
      <p:ext uri="{BB962C8B-B14F-4D97-AF65-F5344CB8AC3E}">
        <p14:creationId xmlns:p14="http://schemas.microsoft.com/office/powerpoint/2010/main" val="30352060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93A77C14-1089-26FA-4C02-E13738F7E91C}"/>
              </a:ext>
            </a:extLst>
          </p:cNvPr>
          <p:cNvSpPr/>
          <p:nvPr/>
        </p:nvSpPr>
        <p:spPr>
          <a:xfrm>
            <a:off x="8001820" y="2550128"/>
            <a:ext cx="1643742" cy="2320592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K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7B7A3D-101B-BE75-02F5-04E6288A43FC}"/>
              </a:ext>
            </a:extLst>
          </p:cNvPr>
          <p:cNvSpPr txBox="1"/>
          <p:nvPr/>
        </p:nvSpPr>
        <p:spPr>
          <a:xfrm>
            <a:off x="620486" y="674915"/>
            <a:ext cx="20714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K" sz="3600" dirty="0">
                <a:solidFill>
                  <a:schemeClr val="bg1"/>
                </a:solidFill>
                <a:latin typeface="BLACK LIVES" panose="02000A03000000000000" pitchFamily="2" charset="0"/>
              </a:rPr>
              <a:t>AGENDA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B3DCE2-5C3C-BF76-E391-63AE495B1667}"/>
              </a:ext>
            </a:extLst>
          </p:cNvPr>
          <p:cNvSpPr txBox="1"/>
          <p:nvPr/>
        </p:nvSpPr>
        <p:spPr>
          <a:xfrm>
            <a:off x="524804" y="2802483"/>
            <a:ext cx="15490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3200" b="1" dirty="0">
                <a:solidFill>
                  <a:schemeClr val="bg1"/>
                </a:solidFill>
                <a:latin typeface="Abadi MT Condensed Extra Bold" panose="020B0306030101010103" pitchFamily="34" charset="77"/>
                <a:cs typeface="Calibri" panose="020F0502020204030204" pitchFamily="34" charset="0"/>
              </a:rPr>
              <a:t>01</a:t>
            </a:r>
          </a:p>
          <a:p>
            <a:endParaRPr lang="en-LK" sz="2000" dirty="0">
              <a:solidFill>
                <a:schemeClr val="bg1"/>
              </a:solidFill>
              <a:latin typeface="Abadi MT Condensed Light" panose="020B0306030101010103" pitchFamily="34" charset="77"/>
              <a:cs typeface="Calibri" panose="020F0502020204030204" pitchFamily="34" charset="0"/>
            </a:endParaRPr>
          </a:p>
          <a:p>
            <a:r>
              <a:rPr lang="en-LK" sz="2000" dirty="0">
                <a:solidFill>
                  <a:schemeClr val="bg1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Introduction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C636FF8-656D-357D-0E1B-142266D84472}"/>
              </a:ext>
            </a:extLst>
          </p:cNvPr>
          <p:cNvSpPr txBox="1"/>
          <p:nvPr/>
        </p:nvSpPr>
        <p:spPr>
          <a:xfrm>
            <a:off x="2442679" y="2802483"/>
            <a:ext cx="15490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3200" b="1" dirty="0">
                <a:solidFill>
                  <a:schemeClr val="bg1"/>
                </a:solidFill>
                <a:latin typeface="Abadi MT Condensed Extra Bold" panose="020B0306030101010103" pitchFamily="34" charset="77"/>
                <a:cs typeface="Calibri" panose="020F0502020204030204" pitchFamily="34" charset="0"/>
              </a:rPr>
              <a:t>02</a:t>
            </a:r>
          </a:p>
          <a:p>
            <a:endParaRPr lang="en-LK" sz="2000" dirty="0">
              <a:solidFill>
                <a:schemeClr val="bg1"/>
              </a:solidFill>
              <a:latin typeface="Abadi MT Condensed Light" panose="020B0306030101010103" pitchFamily="34" charset="77"/>
              <a:cs typeface="Calibri" panose="020F0502020204030204" pitchFamily="34" charset="0"/>
            </a:endParaRPr>
          </a:p>
          <a:p>
            <a:r>
              <a:rPr lang="en-LK" sz="2000" dirty="0">
                <a:solidFill>
                  <a:schemeClr val="bg1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Objectives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C745ED-2077-4E4E-46A4-68F36E401716}"/>
              </a:ext>
            </a:extLst>
          </p:cNvPr>
          <p:cNvSpPr txBox="1"/>
          <p:nvPr/>
        </p:nvSpPr>
        <p:spPr>
          <a:xfrm>
            <a:off x="4360554" y="2821238"/>
            <a:ext cx="15490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3200" b="1" dirty="0">
                <a:solidFill>
                  <a:schemeClr val="bg1"/>
                </a:solidFill>
                <a:latin typeface="Abadi MT Condensed Extra Bold" panose="020B0306030101010103" pitchFamily="34" charset="77"/>
                <a:cs typeface="Calibri" panose="020F0502020204030204" pitchFamily="34" charset="0"/>
              </a:rPr>
              <a:t>03</a:t>
            </a:r>
          </a:p>
          <a:p>
            <a:endParaRPr lang="en-LK" sz="2000" dirty="0">
              <a:solidFill>
                <a:schemeClr val="bg1"/>
              </a:solidFill>
              <a:latin typeface="Abadi MT Condensed Light" panose="020B0306030101010103" pitchFamily="34" charset="77"/>
              <a:cs typeface="Calibri" panose="020F0502020204030204" pitchFamily="34" charset="0"/>
            </a:endParaRPr>
          </a:p>
          <a:p>
            <a:r>
              <a:rPr lang="en-LK" sz="2000" dirty="0">
                <a:solidFill>
                  <a:schemeClr val="bg1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Procedures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0D54679-C329-D5CC-7681-1245CABC89C9}"/>
              </a:ext>
            </a:extLst>
          </p:cNvPr>
          <p:cNvSpPr txBox="1"/>
          <p:nvPr/>
        </p:nvSpPr>
        <p:spPr>
          <a:xfrm>
            <a:off x="6278429" y="2794612"/>
            <a:ext cx="1549078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3200" b="1" dirty="0">
                <a:solidFill>
                  <a:schemeClr val="bg1"/>
                </a:solidFill>
                <a:latin typeface="Abadi MT Condensed Extra Bold" panose="020B0306030101010103" pitchFamily="34" charset="77"/>
                <a:cs typeface="Calibri" panose="020F0502020204030204" pitchFamily="34" charset="0"/>
              </a:rPr>
              <a:t>04</a:t>
            </a:r>
          </a:p>
          <a:p>
            <a:endParaRPr lang="en-LK" sz="2000" dirty="0">
              <a:solidFill>
                <a:schemeClr val="bg1"/>
              </a:solidFill>
              <a:latin typeface="Abadi MT Condensed Light" panose="020B0306030101010103" pitchFamily="34" charset="77"/>
              <a:cs typeface="Calibri" panose="020F0502020204030204" pitchFamily="34" charset="0"/>
            </a:endParaRPr>
          </a:p>
          <a:p>
            <a:r>
              <a:rPr lang="en-LK" sz="2000" dirty="0">
                <a:solidFill>
                  <a:schemeClr val="bg1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Personnel &amp; facilities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8DEA156-B6FE-3CE0-30E6-470AB122C7BA}"/>
              </a:ext>
            </a:extLst>
          </p:cNvPr>
          <p:cNvSpPr txBox="1"/>
          <p:nvPr/>
        </p:nvSpPr>
        <p:spPr>
          <a:xfrm>
            <a:off x="8196304" y="2802483"/>
            <a:ext cx="164374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3200" b="1" dirty="0">
                <a:solidFill>
                  <a:srgbClr val="0D0D0D"/>
                </a:solidFill>
                <a:latin typeface="Abadi MT Condensed Extra Bold" panose="020B0306030101010103" pitchFamily="34" charset="77"/>
                <a:cs typeface="Calibri" panose="020F0502020204030204" pitchFamily="34" charset="0"/>
              </a:rPr>
              <a:t>05</a:t>
            </a:r>
          </a:p>
          <a:p>
            <a:endParaRPr lang="en-LK" sz="2000" dirty="0">
              <a:solidFill>
                <a:srgbClr val="0D0D0D"/>
              </a:solidFill>
              <a:latin typeface="Abadi MT Condensed Light" panose="020B0306030101010103" pitchFamily="34" charset="77"/>
              <a:cs typeface="Calibri" panose="020F0502020204030204" pitchFamily="34" charset="0"/>
            </a:endParaRPr>
          </a:p>
          <a:p>
            <a:r>
              <a:rPr lang="en-LK" sz="2000" dirty="0">
                <a:solidFill>
                  <a:srgbClr val="0D0D0D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Hardware &amp; Software </a:t>
            </a:r>
            <a:r>
              <a:rPr lang="en-GB" sz="2000" dirty="0">
                <a:solidFill>
                  <a:srgbClr val="0D0D0D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R</a:t>
            </a:r>
            <a:r>
              <a:rPr lang="en-LK" sz="2000" dirty="0">
                <a:solidFill>
                  <a:srgbClr val="0D0D0D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equirements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D00F445-A9F2-DBEC-9ADC-F49803694592}"/>
              </a:ext>
            </a:extLst>
          </p:cNvPr>
          <p:cNvSpPr txBox="1"/>
          <p:nvPr/>
        </p:nvSpPr>
        <p:spPr>
          <a:xfrm>
            <a:off x="10206521" y="2802483"/>
            <a:ext cx="16437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3200" b="1" dirty="0">
                <a:solidFill>
                  <a:srgbClr val="0D0D0D"/>
                </a:solidFill>
                <a:latin typeface="Abadi MT Condensed Extra Bold" panose="020B0306030101010103" pitchFamily="34" charset="77"/>
                <a:cs typeface="Calibri" panose="020F0502020204030204" pitchFamily="34" charset="0"/>
              </a:rPr>
              <a:t>06</a:t>
            </a:r>
          </a:p>
          <a:p>
            <a:endParaRPr lang="en-LK" sz="2000" dirty="0">
              <a:solidFill>
                <a:srgbClr val="0D0D0D"/>
              </a:solidFill>
              <a:latin typeface="Abadi MT Condensed Light" panose="020B0306030101010103" pitchFamily="34" charset="77"/>
              <a:cs typeface="Calibri" panose="020F0502020204030204" pitchFamily="34" charset="0"/>
            </a:endParaRPr>
          </a:p>
          <a:p>
            <a:r>
              <a:rPr lang="en-LK" sz="2000" dirty="0">
                <a:solidFill>
                  <a:srgbClr val="0D0D0D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Budget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0FDB3F5-5123-8ED2-445E-0F4AADABD9CE}"/>
              </a:ext>
            </a:extLst>
          </p:cNvPr>
          <p:cNvSpPr txBox="1"/>
          <p:nvPr/>
        </p:nvSpPr>
        <p:spPr>
          <a:xfrm>
            <a:off x="9840047" y="6419395"/>
            <a:ext cx="22214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1600" dirty="0">
                <a:solidFill>
                  <a:schemeClr val="bg1"/>
                </a:solidFill>
              </a:rPr>
              <a:t>Presenter – IT22310132</a:t>
            </a:r>
          </a:p>
        </p:txBody>
      </p:sp>
    </p:spTree>
    <p:extLst>
      <p:ext uri="{BB962C8B-B14F-4D97-AF65-F5344CB8AC3E}">
        <p14:creationId xmlns:p14="http://schemas.microsoft.com/office/powerpoint/2010/main" val="20082502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93A77C14-1089-26FA-4C02-E13738F7E91C}"/>
              </a:ext>
            </a:extLst>
          </p:cNvPr>
          <p:cNvSpPr/>
          <p:nvPr/>
        </p:nvSpPr>
        <p:spPr>
          <a:xfrm>
            <a:off x="9802339" y="2550128"/>
            <a:ext cx="1643742" cy="1815882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K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7B7A3D-101B-BE75-02F5-04E6288A43FC}"/>
              </a:ext>
            </a:extLst>
          </p:cNvPr>
          <p:cNvSpPr txBox="1"/>
          <p:nvPr/>
        </p:nvSpPr>
        <p:spPr>
          <a:xfrm>
            <a:off x="620486" y="674915"/>
            <a:ext cx="20714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K" sz="3600" dirty="0">
                <a:solidFill>
                  <a:schemeClr val="bg1"/>
                </a:solidFill>
                <a:latin typeface="BLACK LIVES" panose="02000A03000000000000" pitchFamily="2" charset="0"/>
              </a:rPr>
              <a:t>AGENDA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B3DCE2-5C3C-BF76-E391-63AE495B1667}"/>
              </a:ext>
            </a:extLst>
          </p:cNvPr>
          <p:cNvSpPr txBox="1"/>
          <p:nvPr/>
        </p:nvSpPr>
        <p:spPr>
          <a:xfrm>
            <a:off x="524804" y="2802483"/>
            <a:ext cx="15490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3200" b="1" dirty="0">
                <a:solidFill>
                  <a:schemeClr val="bg1"/>
                </a:solidFill>
                <a:latin typeface="Abadi MT Condensed Extra Bold" panose="020B0306030101010103" pitchFamily="34" charset="77"/>
                <a:cs typeface="Calibri" panose="020F0502020204030204" pitchFamily="34" charset="0"/>
              </a:rPr>
              <a:t>01</a:t>
            </a:r>
          </a:p>
          <a:p>
            <a:endParaRPr lang="en-LK" sz="2000" dirty="0">
              <a:solidFill>
                <a:schemeClr val="bg1"/>
              </a:solidFill>
              <a:latin typeface="Abadi MT Condensed Light" panose="020B0306030101010103" pitchFamily="34" charset="77"/>
              <a:cs typeface="Calibri" panose="020F0502020204030204" pitchFamily="34" charset="0"/>
            </a:endParaRPr>
          </a:p>
          <a:p>
            <a:r>
              <a:rPr lang="en-LK" sz="2000" dirty="0">
                <a:solidFill>
                  <a:schemeClr val="bg1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Introduction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C636FF8-656D-357D-0E1B-142266D84472}"/>
              </a:ext>
            </a:extLst>
          </p:cNvPr>
          <p:cNvSpPr txBox="1"/>
          <p:nvPr/>
        </p:nvSpPr>
        <p:spPr>
          <a:xfrm>
            <a:off x="2442679" y="2802483"/>
            <a:ext cx="15490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3200" b="1" dirty="0">
                <a:solidFill>
                  <a:schemeClr val="bg1"/>
                </a:solidFill>
                <a:latin typeface="Abadi MT Condensed Extra Bold" panose="020B0306030101010103" pitchFamily="34" charset="77"/>
                <a:cs typeface="Calibri" panose="020F0502020204030204" pitchFamily="34" charset="0"/>
              </a:rPr>
              <a:t>02</a:t>
            </a:r>
          </a:p>
          <a:p>
            <a:endParaRPr lang="en-LK" sz="2000" dirty="0">
              <a:solidFill>
                <a:schemeClr val="bg1"/>
              </a:solidFill>
              <a:latin typeface="Abadi MT Condensed Light" panose="020B0306030101010103" pitchFamily="34" charset="77"/>
              <a:cs typeface="Calibri" panose="020F0502020204030204" pitchFamily="34" charset="0"/>
            </a:endParaRPr>
          </a:p>
          <a:p>
            <a:r>
              <a:rPr lang="en-LK" sz="2000" dirty="0">
                <a:solidFill>
                  <a:schemeClr val="bg1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Objectives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C745ED-2077-4E4E-46A4-68F36E401716}"/>
              </a:ext>
            </a:extLst>
          </p:cNvPr>
          <p:cNvSpPr txBox="1"/>
          <p:nvPr/>
        </p:nvSpPr>
        <p:spPr>
          <a:xfrm>
            <a:off x="4360554" y="2821238"/>
            <a:ext cx="15490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3200" b="1" dirty="0">
                <a:solidFill>
                  <a:schemeClr val="bg1"/>
                </a:solidFill>
                <a:latin typeface="Abadi MT Condensed Extra Bold" panose="020B0306030101010103" pitchFamily="34" charset="77"/>
                <a:cs typeface="Calibri" panose="020F0502020204030204" pitchFamily="34" charset="0"/>
              </a:rPr>
              <a:t>03</a:t>
            </a:r>
          </a:p>
          <a:p>
            <a:endParaRPr lang="en-LK" sz="2000" dirty="0">
              <a:solidFill>
                <a:schemeClr val="bg1"/>
              </a:solidFill>
              <a:latin typeface="Abadi MT Condensed Light" panose="020B0306030101010103" pitchFamily="34" charset="77"/>
              <a:cs typeface="Calibri" panose="020F0502020204030204" pitchFamily="34" charset="0"/>
            </a:endParaRPr>
          </a:p>
          <a:p>
            <a:r>
              <a:rPr lang="en-LK" sz="2000" dirty="0">
                <a:solidFill>
                  <a:schemeClr val="bg1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Procedures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0D54679-C329-D5CC-7681-1245CABC89C9}"/>
              </a:ext>
            </a:extLst>
          </p:cNvPr>
          <p:cNvSpPr txBox="1"/>
          <p:nvPr/>
        </p:nvSpPr>
        <p:spPr>
          <a:xfrm>
            <a:off x="6278429" y="2794612"/>
            <a:ext cx="1549078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3200" b="1" dirty="0">
                <a:solidFill>
                  <a:schemeClr val="bg1"/>
                </a:solidFill>
                <a:latin typeface="Abadi MT Condensed Extra Bold" panose="020B0306030101010103" pitchFamily="34" charset="77"/>
                <a:cs typeface="Calibri" panose="020F0502020204030204" pitchFamily="34" charset="0"/>
              </a:rPr>
              <a:t>04</a:t>
            </a:r>
          </a:p>
          <a:p>
            <a:endParaRPr lang="en-LK" sz="2000" dirty="0">
              <a:solidFill>
                <a:schemeClr val="bg1"/>
              </a:solidFill>
              <a:latin typeface="Abadi MT Condensed Light" panose="020B0306030101010103" pitchFamily="34" charset="77"/>
              <a:cs typeface="Calibri" panose="020F0502020204030204" pitchFamily="34" charset="0"/>
            </a:endParaRPr>
          </a:p>
          <a:p>
            <a:r>
              <a:rPr lang="en-LK" sz="2000" dirty="0">
                <a:solidFill>
                  <a:schemeClr val="bg1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Personnel &amp; facilities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8DEA156-B6FE-3CE0-30E6-470AB122C7BA}"/>
              </a:ext>
            </a:extLst>
          </p:cNvPr>
          <p:cNvSpPr txBox="1"/>
          <p:nvPr/>
        </p:nvSpPr>
        <p:spPr>
          <a:xfrm>
            <a:off x="8196304" y="2802483"/>
            <a:ext cx="164374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3200" b="1" dirty="0">
                <a:solidFill>
                  <a:schemeClr val="bg1"/>
                </a:solidFill>
                <a:latin typeface="Abadi MT Condensed Extra Bold" panose="020B0306030101010103" pitchFamily="34" charset="77"/>
                <a:cs typeface="Calibri" panose="020F0502020204030204" pitchFamily="34" charset="0"/>
              </a:rPr>
              <a:t>05</a:t>
            </a:r>
          </a:p>
          <a:p>
            <a:endParaRPr lang="en-LK" sz="2000" dirty="0">
              <a:solidFill>
                <a:schemeClr val="bg1"/>
              </a:solidFill>
              <a:latin typeface="Abadi MT Condensed Light" panose="020B0306030101010103" pitchFamily="34" charset="77"/>
              <a:cs typeface="Calibri" panose="020F0502020204030204" pitchFamily="34" charset="0"/>
            </a:endParaRPr>
          </a:p>
          <a:p>
            <a:r>
              <a:rPr lang="en-LK" sz="2000" dirty="0">
                <a:solidFill>
                  <a:schemeClr val="bg1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Hardware &amp; Software </a:t>
            </a:r>
            <a:r>
              <a:rPr lang="en-GB" sz="2000" dirty="0">
                <a:solidFill>
                  <a:schemeClr val="bg1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R</a:t>
            </a:r>
            <a:r>
              <a:rPr lang="en-LK" sz="2000" dirty="0">
                <a:solidFill>
                  <a:schemeClr val="bg1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equirements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D00F445-A9F2-DBEC-9ADC-F49803694592}"/>
              </a:ext>
            </a:extLst>
          </p:cNvPr>
          <p:cNvSpPr txBox="1"/>
          <p:nvPr/>
        </p:nvSpPr>
        <p:spPr>
          <a:xfrm>
            <a:off x="10206521" y="2802483"/>
            <a:ext cx="16437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3200" b="1" dirty="0">
                <a:solidFill>
                  <a:srgbClr val="0D0D0D"/>
                </a:solidFill>
                <a:latin typeface="Abadi MT Condensed Extra Bold" panose="020B0306030101010103" pitchFamily="34" charset="77"/>
                <a:cs typeface="Calibri" panose="020F0502020204030204" pitchFamily="34" charset="0"/>
              </a:rPr>
              <a:t>06</a:t>
            </a:r>
          </a:p>
          <a:p>
            <a:endParaRPr lang="en-LK" sz="2000" dirty="0">
              <a:solidFill>
                <a:srgbClr val="0D0D0D"/>
              </a:solidFill>
              <a:latin typeface="Abadi MT Condensed Light" panose="020B0306030101010103" pitchFamily="34" charset="77"/>
              <a:cs typeface="Calibri" panose="020F0502020204030204" pitchFamily="34" charset="0"/>
            </a:endParaRPr>
          </a:p>
          <a:p>
            <a:r>
              <a:rPr lang="en-LK" sz="2000" dirty="0">
                <a:solidFill>
                  <a:srgbClr val="0D0D0D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Budget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17A5E1-6B12-8027-7537-A8BC356CA70A}"/>
              </a:ext>
            </a:extLst>
          </p:cNvPr>
          <p:cNvSpPr txBox="1"/>
          <p:nvPr/>
        </p:nvSpPr>
        <p:spPr>
          <a:xfrm>
            <a:off x="9840047" y="6419395"/>
            <a:ext cx="22214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1600" dirty="0">
                <a:solidFill>
                  <a:schemeClr val="bg1"/>
                </a:solidFill>
              </a:rPr>
              <a:t>Presenter – IT22310132</a:t>
            </a:r>
          </a:p>
        </p:txBody>
      </p:sp>
    </p:spTree>
    <p:extLst>
      <p:ext uri="{BB962C8B-B14F-4D97-AF65-F5344CB8AC3E}">
        <p14:creationId xmlns:p14="http://schemas.microsoft.com/office/powerpoint/2010/main" val="3458618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47B7A3D-101B-BE75-02F5-04E6288A43FC}"/>
              </a:ext>
            </a:extLst>
          </p:cNvPr>
          <p:cNvSpPr txBox="1"/>
          <p:nvPr/>
        </p:nvSpPr>
        <p:spPr>
          <a:xfrm>
            <a:off x="620486" y="674915"/>
            <a:ext cx="20714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K" sz="3600" dirty="0">
                <a:solidFill>
                  <a:schemeClr val="bg1"/>
                </a:solidFill>
                <a:latin typeface="BLACK LIVES" panose="02000A03000000000000" pitchFamily="2" charset="0"/>
              </a:rPr>
              <a:t>AGENDA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B3DCE2-5C3C-BF76-E391-63AE495B1667}"/>
              </a:ext>
            </a:extLst>
          </p:cNvPr>
          <p:cNvSpPr txBox="1"/>
          <p:nvPr/>
        </p:nvSpPr>
        <p:spPr>
          <a:xfrm>
            <a:off x="524804" y="2802483"/>
            <a:ext cx="15490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3200" b="1" dirty="0">
                <a:solidFill>
                  <a:schemeClr val="bg1"/>
                </a:solidFill>
                <a:latin typeface="Abadi MT Condensed Extra Bold" panose="020B0306030101010103" pitchFamily="34" charset="77"/>
                <a:cs typeface="Calibri" panose="020F0502020204030204" pitchFamily="34" charset="0"/>
              </a:rPr>
              <a:t>01</a:t>
            </a:r>
          </a:p>
          <a:p>
            <a:endParaRPr lang="en-LK" sz="2000" dirty="0">
              <a:solidFill>
                <a:schemeClr val="bg1"/>
              </a:solidFill>
              <a:latin typeface="Abadi MT Condensed Light" panose="020B0306030101010103" pitchFamily="34" charset="77"/>
              <a:cs typeface="Calibri" panose="020F0502020204030204" pitchFamily="34" charset="0"/>
            </a:endParaRPr>
          </a:p>
          <a:p>
            <a:r>
              <a:rPr lang="en-LK" sz="2000" dirty="0">
                <a:solidFill>
                  <a:schemeClr val="bg1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Introduction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C636FF8-656D-357D-0E1B-142266D84472}"/>
              </a:ext>
            </a:extLst>
          </p:cNvPr>
          <p:cNvSpPr txBox="1"/>
          <p:nvPr/>
        </p:nvSpPr>
        <p:spPr>
          <a:xfrm>
            <a:off x="2442679" y="2802483"/>
            <a:ext cx="15490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3200" b="1" dirty="0">
                <a:solidFill>
                  <a:schemeClr val="bg1"/>
                </a:solidFill>
                <a:latin typeface="Abadi MT Condensed Extra Bold" panose="020B0306030101010103" pitchFamily="34" charset="77"/>
                <a:cs typeface="Calibri" panose="020F0502020204030204" pitchFamily="34" charset="0"/>
              </a:rPr>
              <a:t>02</a:t>
            </a:r>
          </a:p>
          <a:p>
            <a:endParaRPr lang="en-LK" sz="2000" dirty="0">
              <a:solidFill>
                <a:schemeClr val="bg1"/>
              </a:solidFill>
              <a:latin typeface="Abadi MT Condensed Light" panose="020B0306030101010103" pitchFamily="34" charset="77"/>
              <a:cs typeface="Calibri" panose="020F0502020204030204" pitchFamily="34" charset="0"/>
            </a:endParaRPr>
          </a:p>
          <a:p>
            <a:r>
              <a:rPr lang="en-LK" sz="2000" dirty="0">
                <a:solidFill>
                  <a:schemeClr val="bg1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Objectives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C745ED-2077-4E4E-46A4-68F36E401716}"/>
              </a:ext>
            </a:extLst>
          </p:cNvPr>
          <p:cNvSpPr txBox="1"/>
          <p:nvPr/>
        </p:nvSpPr>
        <p:spPr>
          <a:xfrm>
            <a:off x="4360554" y="2821238"/>
            <a:ext cx="15490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3200" b="1" dirty="0">
                <a:solidFill>
                  <a:schemeClr val="bg1"/>
                </a:solidFill>
                <a:latin typeface="Abadi MT Condensed Extra Bold" panose="020B0306030101010103" pitchFamily="34" charset="77"/>
                <a:cs typeface="Calibri" panose="020F0502020204030204" pitchFamily="34" charset="0"/>
              </a:rPr>
              <a:t>03</a:t>
            </a:r>
          </a:p>
          <a:p>
            <a:endParaRPr lang="en-LK" sz="2000" dirty="0">
              <a:solidFill>
                <a:schemeClr val="bg1"/>
              </a:solidFill>
              <a:latin typeface="Abadi MT Condensed Light" panose="020B0306030101010103" pitchFamily="34" charset="77"/>
              <a:cs typeface="Calibri" panose="020F0502020204030204" pitchFamily="34" charset="0"/>
            </a:endParaRPr>
          </a:p>
          <a:p>
            <a:r>
              <a:rPr lang="en-LK" sz="2000" dirty="0">
                <a:solidFill>
                  <a:schemeClr val="bg1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Procedures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0D54679-C329-D5CC-7681-1245CABC89C9}"/>
              </a:ext>
            </a:extLst>
          </p:cNvPr>
          <p:cNvSpPr txBox="1"/>
          <p:nvPr/>
        </p:nvSpPr>
        <p:spPr>
          <a:xfrm>
            <a:off x="6278429" y="2794612"/>
            <a:ext cx="1549078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3200" b="1" dirty="0">
                <a:solidFill>
                  <a:schemeClr val="bg1"/>
                </a:solidFill>
                <a:latin typeface="Abadi MT Condensed Extra Bold" panose="020B0306030101010103" pitchFamily="34" charset="77"/>
                <a:cs typeface="Calibri" panose="020F0502020204030204" pitchFamily="34" charset="0"/>
              </a:rPr>
              <a:t>04</a:t>
            </a:r>
          </a:p>
          <a:p>
            <a:endParaRPr lang="en-LK" sz="2000" dirty="0">
              <a:solidFill>
                <a:schemeClr val="bg1"/>
              </a:solidFill>
              <a:latin typeface="Abadi MT Condensed Light" panose="020B0306030101010103" pitchFamily="34" charset="77"/>
              <a:cs typeface="Calibri" panose="020F0502020204030204" pitchFamily="34" charset="0"/>
            </a:endParaRPr>
          </a:p>
          <a:p>
            <a:r>
              <a:rPr lang="en-LK" sz="2000" dirty="0">
                <a:solidFill>
                  <a:schemeClr val="bg1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Personnel &amp; facilities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8DEA156-B6FE-3CE0-30E6-470AB122C7BA}"/>
              </a:ext>
            </a:extLst>
          </p:cNvPr>
          <p:cNvSpPr txBox="1"/>
          <p:nvPr/>
        </p:nvSpPr>
        <p:spPr>
          <a:xfrm>
            <a:off x="8196304" y="2802483"/>
            <a:ext cx="164374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3200" b="1" dirty="0">
                <a:solidFill>
                  <a:schemeClr val="bg1"/>
                </a:solidFill>
                <a:latin typeface="Abadi MT Condensed Extra Bold" panose="020B0306030101010103" pitchFamily="34" charset="77"/>
                <a:cs typeface="Calibri" panose="020F0502020204030204" pitchFamily="34" charset="0"/>
              </a:rPr>
              <a:t>05</a:t>
            </a:r>
          </a:p>
          <a:p>
            <a:endParaRPr lang="en-LK" sz="2000" dirty="0">
              <a:solidFill>
                <a:schemeClr val="bg1"/>
              </a:solidFill>
              <a:latin typeface="Abadi MT Condensed Light" panose="020B0306030101010103" pitchFamily="34" charset="77"/>
              <a:cs typeface="Calibri" panose="020F0502020204030204" pitchFamily="34" charset="0"/>
            </a:endParaRPr>
          </a:p>
          <a:p>
            <a:r>
              <a:rPr lang="en-LK" sz="2000" dirty="0">
                <a:solidFill>
                  <a:schemeClr val="bg1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Hardware &amp; Software </a:t>
            </a:r>
            <a:r>
              <a:rPr lang="en-GB" sz="2000" dirty="0">
                <a:solidFill>
                  <a:schemeClr val="bg1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R</a:t>
            </a:r>
            <a:r>
              <a:rPr lang="en-LK" sz="2000" dirty="0">
                <a:solidFill>
                  <a:schemeClr val="bg1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equirements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D00F445-A9F2-DBEC-9ADC-F49803694592}"/>
              </a:ext>
            </a:extLst>
          </p:cNvPr>
          <p:cNvSpPr txBox="1"/>
          <p:nvPr/>
        </p:nvSpPr>
        <p:spPr>
          <a:xfrm>
            <a:off x="10206521" y="2802483"/>
            <a:ext cx="16437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3200" b="1" dirty="0">
                <a:solidFill>
                  <a:schemeClr val="bg1"/>
                </a:solidFill>
                <a:latin typeface="Abadi MT Condensed Extra Bold" panose="020B0306030101010103" pitchFamily="34" charset="77"/>
                <a:cs typeface="Calibri" panose="020F0502020204030204" pitchFamily="34" charset="0"/>
              </a:rPr>
              <a:t>06</a:t>
            </a:r>
          </a:p>
          <a:p>
            <a:endParaRPr lang="en-LK" sz="2000" dirty="0">
              <a:solidFill>
                <a:schemeClr val="bg1"/>
              </a:solidFill>
              <a:latin typeface="Abadi MT Condensed Light" panose="020B0306030101010103" pitchFamily="34" charset="77"/>
              <a:cs typeface="Calibri" panose="020F0502020204030204" pitchFamily="34" charset="0"/>
            </a:endParaRPr>
          </a:p>
          <a:p>
            <a:r>
              <a:rPr lang="en-LK" sz="2000" dirty="0">
                <a:solidFill>
                  <a:schemeClr val="bg1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Budget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8D79E1-F6B6-DF9B-E37F-8679221B4652}"/>
              </a:ext>
            </a:extLst>
          </p:cNvPr>
          <p:cNvSpPr txBox="1"/>
          <p:nvPr/>
        </p:nvSpPr>
        <p:spPr>
          <a:xfrm>
            <a:off x="9840047" y="6419395"/>
            <a:ext cx="22214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1600" dirty="0">
                <a:solidFill>
                  <a:schemeClr val="bg1"/>
                </a:solidFill>
              </a:rPr>
              <a:t>Presenter – IT22310132</a:t>
            </a:r>
          </a:p>
        </p:txBody>
      </p:sp>
    </p:spTree>
    <p:extLst>
      <p:ext uri="{BB962C8B-B14F-4D97-AF65-F5344CB8AC3E}">
        <p14:creationId xmlns:p14="http://schemas.microsoft.com/office/powerpoint/2010/main" val="26219779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2303</TotalTime>
  <Words>716</Words>
  <Application>Microsoft Macintosh PowerPoint</Application>
  <PresentationFormat>Widescreen</PresentationFormat>
  <Paragraphs>330</Paragraphs>
  <Slides>24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5" baseType="lpstr">
      <vt:lpstr>Abadi MT Condensed Extra Bold</vt:lpstr>
      <vt:lpstr>Abadi MT Condensed Light</vt:lpstr>
      <vt:lpstr>Aptos</vt:lpstr>
      <vt:lpstr>Aptos Display</vt:lpstr>
      <vt:lpstr>Arial</vt:lpstr>
      <vt:lpstr>BLACK LIVES</vt:lpstr>
      <vt:lpstr>Calibri</vt:lpstr>
      <vt:lpstr>Courier New</vt:lpstr>
      <vt:lpstr>Helvetica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Objectives</vt:lpstr>
      <vt:lpstr>Procedures</vt:lpstr>
      <vt:lpstr>PowerPoint Presentation</vt:lpstr>
      <vt:lpstr>PowerPoint Presentation</vt:lpstr>
      <vt:lpstr>PowerPoint Presentation</vt:lpstr>
      <vt:lpstr>PowerPoint Presentation</vt:lpstr>
      <vt:lpstr>GANTT Chart</vt:lpstr>
      <vt:lpstr>PowerPoint Presentation</vt:lpstr>
      <vt:lpstr>Personnel &amp; Facilities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MUTHUKUMARANA T D it22310132</dc:creator>
  <cp:lastModifiedBy>Sayumi Muthukumarana</cp:lastModifiedBy>
  <cp:revision>12</cp:revision>
  <dcterms:created xsi:type="dcterms:W3CDTF">2024-03-02T19:11:12Z</dcterms:created>
  <dcterms:modified xsi:type="dcterms:W3CDTF">2024-03-05T08:16:04Z</dcterms:modified>
</cp:coreProperties>
</file>

<file path=docProps/thumbnail.jpeg>
</file>